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67" r:id="rId3"/>
    <p:sldId id="272" r:id="rId4"/>
    <p:sldId id="258" r:id="rId5"/>
    <p:sldId id="262" r:id="rId6"/>
    <p:sldId id="264" r:id="rId7"/>
    <p:sldId id="265" r:id="rId8"/>
    <p:sldId id="260" r:id="rId9"/>
    <p:sldId id="261" r:id="rId10"/>
    <p:sldId id="257" r:id="rId11"/>
    <p:sldId id="275" r:id="rId12"/>
    <p:sldId id="276" r:id="rId13"/>
    <p:sldId id="27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6B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198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AE39F-4C87-4E04-9DA1-4DA8470776E8}" type="datetimeFigureOut">
              <a:rPr lang="en-US" smtClean="0"/>
              <a:t>3/28/2023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8E157E-E42F-421B-BC38-DFCE5A281102}" type="slidenum">
              <a:rPr lang="en-US" smtClean="0"/>
              <a:t>‹#›</a:t>
            </a:fld>
            <a:endParaRPr lang="en-US"/>
          </a:p>
        </p:txBody>
      </p:sp>
    </p:spTree>
    <p:extLst>
      <p:ext uri="{BB962C8B-B14F-4D97-AF65-F5344CB8AC3E}">
        <p14:creationId xmlns:p14="http://schemas.microsoft.com/office/powerpoint/2010/main" val="123593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6" name="Google Shape;47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3D35BCB-C680-4E5E-9612-091D8D218555}" type="datetimeFigureOut">
              <a:rPr lang="en-US" smtClean="0"/>
              <a:t>3/28/2023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CE8E22-D201-4230-AAF1-ABC377697186}" type="slidenum">
              <a:rPr lang="en-US" smtClean="0"/>
              <a:t>‹#›</a:t>
            </a:fld>
            <a:endParaRPr lang="en-US" dirty="0"/>
          </a:p>
        </p:txBody>
      </p:sp>
    </p:spTree>
    <p:extLst>
      <p:ext uri="{BB962C8B-B14F-4D97-AF65-F5344CB8AC3E}">
        <p14:creationId xmlns:p14="http://schemas.microsoft.com/office/powerpoint/2010/main" val="707942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D35BCB-C680-4E5E-9612-091D8D218555}" type="datetimeFigureOut">
              <a:rPr lang="en-US" smtClean="0"/>
              <a:t>3/28/2023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CE8E22-D201-4230-AAF1-ABC377697186}" type="slidenum">
              <a:rPr lang="en-US" smtClean="0"/>
              <a:t>‹#›</a:t>
            </a:fld>
            <a:endParaRPr lang="en-US" dirty="0"/>
          </a:p>
        </p:txBody>
      </p:sp>
    </p:spTree>
    <p:extLst>
      <p:ext uri="{BB962C8B-B14F-4D97-AF65-F5344CB8AC3E}">
        <p14:creationId xmlns:p14="http://schemas.microsoft.com/office/powerpoint/2010/main" val="89073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D35BCB-C680-4E5E-9612-091D8D218555}" type="datetimeFigureOut">
              <a:rPr lang="en-US" smtClean="0"/>
              <a:t>3/28/2023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CE8E22-D201-4230-AAF1-ABC377697186}" type="slidenum">
              <a:rPr lang="en-US" smtClean="0"/>
              <a:t>‹#›</a:t>
            </a:fld>
            <a:endParaRPr lang="en-US" dirty="0"/>
          </a:p>
        </p:txBody>
      </p:sp>
    </p:spTree>
    <p:extLst>
      <p:ext uri="{BB962C8B-B14F-4D97-AF65-F5344CB8AC3E}">
        <p14:creationId xmlns:p14="http://schemas.microsoft.com/office/powerpoint/2010/main" val="233347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9425" y="3257610"/>
            <a:ext cx="11271059" cy="580255"/>
          </a:xfrm>
          <a:prstGeom prst="rect">
            <a:avLst/>
          </a:prstGeom>
        </p:spPr>
        <p:txBody>
          <a:bodyPr anchor="ctr"/>
          <a:lstStyle>
            <a:lvl1pPr marL="0" indent="0" algn="r">
              <a:buNone/>
              <a:defRPr sz="2667">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9" name="Title 8"/>
          <p:cNvSpPr>
            <a:spLocks noGrp="1"/>
          </p:cNvSpPr>
          <p:nvPr>
            <p:ph type="title"/>
          </p:nvPr>
        </p:nvSpPr>
        <p:spPr>
          <a:xfrm>
            <a:off x="639425" y="2580502"/>
            <a:ext cx="11271059" cy="677108"/>
          </a:xfrm>
          <a:prstGeom prst="rect">
            <a:avLst/>
          </a:prstGeom>
        </p:spPr>
        <p:txBody>
          <a:bodyPr vert="horz" anchor="ctr"/>
          <a:lstStyle>
            <a:lvl1pPr algn="r">
              <a:lnSpc>
                <a:spcPct val="70000"/>
              </a:lnSpc>
              <a:defRPr sz="4800" b="1"/>
            </a:lvl1pPr>
          </a:lstStyle>
          <a:p>
            <a:r>
              <a:rPr lang="en-US" dirty="0"/>
              <a:t>Click to edit Master title style</a:t>
            </a:r>
          </a:p>
        </p:txBody>
      </p:sp>
    </p:spTree>
    <p:extLst>
      <p:ext uri="{BB962C8B-B14F-4D97-AF65-F5344CB8AC3E}">
        <p14:creationId xmlns:p14="http://schemas.microsoft.com/office/powerpoint/2010/main" val="975389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18"/>
        <p:cNvGrpSpPr/>
        <p:nvPr/>
      </p:nvGrpSpPr>
      <p:grpSpPr>
        <a:xfrm>
          <a:off x="0" y="0"/>
          <a:ext cx="0" cy="0"/>
          <a:chOff x="0" y="0"/>
          <a:chExt cx="0" cy="0"/>
        </a:xfrm>
      </p:grpSpPr>
      <p:sp>
        <p:nvSpPr>
          <p:cNvPr id="19" name="Google Shape;19;p39"/>
          <p:cNvSpPr>
            <a:spLocks noGrp="1"/>
          </p:cNvSpPr>
          <p:nvPr>
            <p:ph type="pic" idx="2"/>
          </p:nvPr>
        </p:nvSpPr>
        <p:spPr>
          <a:xfrm>
            <a:off x="0" y="0"/>
            <a:ext cx="8096250" cy="6858000"/>
          </a:xfrm>
          <a:prstGeom prst="rect">
            <a:avLst/>
          </a:prstGeom>
          <a:solidFill>
            <a:schemeClr val="lt1"/>
          </a:solidFill>
          <a:ln>
            <a:noFill/>
          </a:ln>
        </p:spPr>
      </p:sp>
      <p:sp>
        <p:nvSpPr>
          <p:cNvPr id="20" name="Google Shape;20;p39"/>
          <p:cNvSpPr>
            <a:spLocks noGrp="1"/>
          </p:cNvSpPr>
          <p:nvPr>
            <p:ph type="pic" idx="3"/>
          </p:nvPr>
        </p:nvSpPr>
        <p:spPr>
          <a:xfrm>
            <a:off x="6273935" y="4072087"/>
            <a:ext cx="1494972" cy="1494972"/>
          </a:xfrm>
          <a:prstGeom prst="rect">
            <a:avLst/>
          </a:prstGeom>
          <a:solidFill>
            <a:schemeClr val="lt1"/>
          </a:solidFill>
          <a:ln w="57150" cap="flat" cmpd="sng">
            <a:solidFill>
              <a:schemeClr val="lt1"/>
            </a:solidFill>
            <a:prstDash val="solid"/>
            <a:round/>
            <a:headEnd type="none" w="sm" len="sm"/>
            <a:tailEnd type="none" w="sm" len="sm"/>
          </a:ln>
        </p:spPr>
      </p:sp>
      <p:sp>
        <p:nvSpPr>
          <p:cNvPr id="21" name="Google Shape;21;p39"/>
          <p:cNvSpPr txBox="1">
            <a:spLocks noGrp="1"/>
          </p:cNvSpPr>
          <p:nvPr>
            <p:ph type="sldNum" idx="12"/>
          </p:nvPr>
        </p:nvSpPr>
        <p:spPr>
          <a:xfrm>
            <a:off x="9249578" y="632330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d-ID"/>
              <a:t>‹#›</a:t>
            </a:fld>
            <a:endParaRPr/>
          </a:p>
        </p:txBody>
      </p:sp>
    </p:spTree>
    <p:extLst>
      <p:ext uri="{BB962C8B-B14F-4D97-AF65-F5344CB8AC3E}">
        <p14:creationId xmlns:p14="http://schemas.microsoft.com/office/powerpoint/2010/main" val="1898900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22"/>
        <p:cNvGrpSpPr/>
        <p:nvPr/>
      </p:nvGrpSpPr>
      <p:grpSpPr>
        <a:xfrm>
          <a:off x="0" y="0"/>
          <a:ext cx="0" cy="0"/>
          <a:chOff x="0" y="0"/>
          <a:chExt cx="0" cy="0"/>
        </a:xfrm>
      </p:grpSpPr>
      <p:sp>
        <p:nvSpPr>
          <p:cNvPr id="23" name="Google Shape;23;p40"/>
          <p:cNvSpPr>
            <a:spLocks noGrp="1"/>
          </p:cNvSpPr>
          <p:nvPr>
            <p:ph type="pic" idx="2"/>
          </p:nvPr>
        </p:nvSpPr>
        <p:spPr>
          <a:xfrm>
            <a:off x="0" y="0"/>
            <a:ext cx="12192000" cy="6858000"/>
          </a:xfrm>
          <a:prstGeom prst="rect">
            <a:avLst/>
          </a:prstGeom>
          <a:noFill/>
          <a:ln>
            <a:noFill/>
          </a:ln>
        </p:spPr>
      </p:sp>
      <p:sp>
        <p:nvSpPr>
          <p:cNvPr id="24" name="Google Shape;24;p40"/>
          <p:cNvSpPr>
            <a:spLocks noGrp="1"/>
          </p:cNvSpPr>
          <p:nvPr>
            <p:ph type="pic" idx="3"/>
          </p:nvPr>
        </p:nvSpPr>
        <p:spPr>
          <a:xfrm>
            <a:off x="2082798" y="2013856"/>
            <a:ext cx="2830288" cy="2830288"/>
          </a:xfrm>
          <a:prstGeom prst="rect">
            <a:avLst/>
          </a:prstGeom>
          <a:solidFill>
            <a:schemeClr val="lt1"/>
          </a:solidFill>
          <a:ln w="63500" cap="flat" cmpd="sng">
            <a:solidFill>
              <a:schemeClr val="lt1"/>
            </a:solidFill>
            <a:prstDash val="solid"/>
            <a:round/>
            <a:headEnd type="none" w="sm" len="sm"/>
            <a:tailEnd type="none" w="sm" len="sm"/>
          </a:ln>
        </p:spPr>
      </p:sp>
      <p:sp>
        <p:nvSpPr>
          <p:cNvPr id="25" name="Google Shape;25;p40"/>
          <p:cNvSpPr txBox="1">
            <a:spLocks noGrp="1"/>
          </p:cNvSpPr>
          <p:nvPr>
            <p:ph type="sldNum" idx="12"/>
          </p:nvPr>
        </p:nvSpPr>
        <p:spPr>
          <a:xfrm>
            <a:off x="9249578" y="632330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d-ID"/>
              <a:t>‹#›</a:t>
            </a:fld>
            <a:endParaRPr/>
          </a:p>
        </p:txBody>
      </p:sp>
    </p:spTree>
    <p:extLst>
      <p:ext uri="{BB962C8B-B14F-4D97-AF65-F5344CB8AC3E}">
        <p14:creationId xmlns:p14="http://schemas.microsoft.com/office/powerpoint/2010/main" val="626936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D35BCB-C680-4E5E-9612-091D8D218555}" type="datetimeFigureOut">
              <a:rPr lang="en-US" smtClean="0"/>
              <a:t>3/28/2023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CE8E22-D201-4230-AAF1-ABC377697186}" type="slidenum">
              <a:rPr lang="en-US" smtClean="0"/>
              <a:t>‹#›</a:t>
            </a:fld>
            <a:endParaRPr lang="en-US" dirty="0"/>
          </a:p>
        </p:txBody>
      </p:sp>
    </p:spTree>
    <p:extLst>
      <p:ext uri="{BB962C8B-B14F-4D97-AF65-F5344CB8AC3E}">
        <p14:creationId xmlns:p14="http://schemas.microsoft.com/office/powerpoint/2010/main" val="1743222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D35BCB-C680-4E5E-9612-091D8D218555}" type="datetimeFigureOut">
              <a:rPr lang="en-US" smtClean="0"/>
              <a:t>3/28/2023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CE8E22-D201-4230-AAF1-ABC377697186}" type="slidenum">
              <a:rPr lang="en-US" smtClean="0"/>
              <a:t>‹#›</a:t>
            </a:fld>
            <a:endParaRPr lang="en-US" dirty="0"/>
          </a:p>
        </p:txBody>
      </p:sp>
    </p:spTree>
    <p:extLst>
      <p:ext uri="{BB962C8B-B14F-4D97-AF65-F5344CB8AC3E}">
        <p14:creationId xmlns:p14="http://schemas.microsoft.com/office/powerpoint/2010/main" val="237722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3D35BCB-C680-4E5E-9612-091D8D218555}" type="datetimeFigureOut">
              <a:rPr lang="en-US" smtClean="0"/>
              <a:t>3/28/2023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CE8E22-D201-4230-AAF1-ABC377697186}" type="slidenum">
              <a:rPr lang="en-US" smtClean="0"/>
              <a:t>‹#›</a:t>
            </a:fld>
            <a:endParaRPr lang="en-US" dirty="0"/>
          </a:p>
        </p:txBody>
      </p:sp>
    </p:spTree>
    <p:extLst>
      <p:ext uri="{BB962C8B-B14F-4D97-AF65-F5344CB8AC3E}">
        <p14:creationId xmlns:p14="http://schemas.microsoft.com/office/powerpoint/2010/main" val="1878445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3D35BCB-C680-4E5E-9612-091D8D218555}" type="datetimeFigureOut">
              <a:rPr lang="en-US" smtClean="0"/>
              <a:t>3/28/2023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FCE8E22-D201-4230-AAF1-ABC377697186}" type="slidenum">
              <a:rPr lang="en-US" smtClean="0"/>
              <a:t>‹#›</a:t>
            </a:fld>
            <a:endParaRPr lang="en-US" dirty="0"/>
          </a:p>
        </p:txBody>
      </p:sp>
    </p:spTree>
    <p:extLst>
      <p:ext uri="{BB962C8B-B14F-4D97-AF65-F5344CB8AC3E}">
        <p14:creationId xmlns:p14="http://schemas.microsoft.com/office/powerpoint/2010/main" val="2320940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3D35BCB-C680-4E5E-9612-091D8D218555}" type="datetimeFigureOut">
              <a:rPr lang="en-US" smtClean="0"/>
              <a:t>3/28/2023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FCE8E22-D201-4230-AAF1-ABC377697186}" type="slidenum">
              <a:rPr lang="en-US" smtClean="0"/>
              <a:t>‹#›</a:t>
            </a:fld>
            <a:endParaRPr lang="en-US" dirty="0"/>
          </a:p>
        </p:txBody>
      </p:sp>
    </p:spTree>
    <p:extLst>
      <p:ext uri="{BB962C8B-B14F-4D97-AF65-F5344CB8AC3E}">
        <p14:creationId xmlns:p14="http://schemas.microsoft.com/office/powerpoint/2010/main" val="118972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D35BCB-C680-4E5E-9612-091D8D218555}" type="datetimeFigureOut">
              <a:rPr lang="en-US" smtClean="0"/>
              <a:t>3/28/2023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FCE8E22-D201-4230-AAF1-ABC377697186}" type="slidenum">
              <a:rPr lang="en-US" smtClean="0"/>
              <a:t>‹#›</a:t>
            </a:fld>
            <a:endParaRPr lang="en-US" dirty="0"/>
          </a:p>
        </p:txBody>
      </p:sp>
    </p:spTree>
    <p:extLst>
      <p:ext uri="{BB962C8B-B14F-4D97-AF65-F5344CB8AC3E}">
        <p14:creationId xmlns:p14="http://schemas.microsoft.com/office/powerpoint/2010/main" val="585964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3D35BCB-C680-4E5E-9612-091D8D218555}" type="datetimeFigureOut">
              <a:rPr lang="en-US" smtClean="0"/>
              <a:t>3/28/2023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CE8E22-D201-4230-AAF1-ABC377697186}" type="slidenum">
              <a:rPr lang="en-US" smtClean="0"/>
              <a:t>‹#›</a:t>
            </a:fld>
            <a:endParaRPr lang="en-US" dirty="0"/>
          </a:p>
        </p:txBody>
      </p:sp>
    </p:spTree>
    <p:extLst>
      <p:ext uri="{BB962C8B-B14F-4D97-AF65-F5344CB8AC3E}">
        <p14:creationId xmlns:p14="http://schemas.microsoft.com/office/powerpoint/2010/main" val="1392794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3D35BCB-C680-4E5E-9612-091D8D218555}" type="datetimeFigureOut">
              <a:rPr lang="en-US" smtClean="0"/>
              <a:t>3/28/2023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CE8E22-D201-4230-AAF1-ABC377697186}" type="slidenum">
              <a:rPr lang="en-US" smtClean="0"/>
              <a:t>‹#›</a:t>
            </a:fld>
            <a:endParaRPr lang="en-US" dirty="0"/>
          </a:p>
        </p:txBody>
      </p:sp>
    </p:spTree>
    <p:extLst>
      <p:ext uri="{BB962C8B-B14F-4D97-AF65-F5344CB8AC3E}">
        <p14:creationId xmlns:p14="http://schemas.microsoft.com/office/powerpoint/2010/main" val="830427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D35BCB-C680-4E5E-9612-091D8D218555}" type="datetimeFigureOut">
              <a:rPr lang="en-US" smtClean="0"/>
              <a:t>3/28/2023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CE8E22-D201-4230-AAF1-ABC377697186}" type="slidenum">
              <a:rPr lang="en-US" smtClean="0"/>
              <a:t>‹#›</a:t>
            </a:fld>
            <a:endParaRPr lang="en-US" dirty="0"/>
          </a:p>
        </p:txBody>
      </p:sp>
    </p:spTree>
    <p:extLst>
      <p:ext uri="{BB962C8B-B14F-4D97-AF65-F5344CB8AC3E}">
        <p14:creationId xmlns:p14="http://schemas.microsoft.com/office/powerpoint/2010/main" val="1833110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45.jp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3.png"/><Relationship Id="rId4" Type="http://schemas.openxmlformats.org/officeDocument/2006/relationships/image" Target="../media/image6.png"/><Relationship Id="rId9"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microsoft.com/office/2007/relationships/hdphoto" Target="../media/hdphoto1.wdp"/><Relationship Id="rId7" Type="http://schemas.openxmlformats.org/officeDocument/2006/relationships/image" Target="../media/image18.jp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jpeg"/><Relationship Id="rId10" Type="http://schemas.openxmlformats.org/officeDocument/2006/relationships/image" Target="../media/image3.png"/><Relationship Id="rId4" Type="http://schemas.openxmlformats.org/officeDocument/2006/relationships/image" Target="../media/image15.jpeg"/><Relationship Id="rId9" Type="http://schemas.openxmlformats.org/officeDocument/2006/relationships/image" Target="../media/image20.jfif"/></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20.jfif"/><Relationship Id="rId5" Type="http://schemas.openxmlformats.org/officeDocument/2006/relationships/image" Target="../media/image19.jpe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22.png"/><Relationship Id="rId4" Type="http://schemas.openxmlformats.org/officeDocument/2006/relationships/image" Target="../media/image25.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4.png"/><Relationship Id="rId2" Type="http://schemas.openxmlformats.org/officeDocument/2006/relationships/image" Target="../media/image30.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3.pn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6.jpeg"/><Relationship Id="rId7" Type="http://schemas.microsoft.com/office/2007/relationships/hdphoto" Target="../media/hdphoto2.wdp"/><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8.jpe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9528" b="6201"/>
          <a:stretch/>
        </p:blipFill>
        <p:spPr>
          <a:xfrm>
            <a:off x="0" y="0"/>
            <a:ext cx="12192000" cy="6858000"/>
          </a:xfrm>
          <a:prstGeom prst="rect">
            <a:avLst/>
          </a:prstGeom>
        </p:spPr>
      </p:pic>
      <p:sp>
        <p:nvSpPr>
          <p:cNvPr id="11" name="Rectangle 10"/>
          <p:cNvSpPr/>
          <p:nvPr/>
        </p:nvSpPr>
        <p:spPr>
          <a:xfrm>
            <a:off x="9810500" y="3786312"/>
            <a:ext cx="2237117" cy="557840"/>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9113" y="118613"/>
            <a:ext cx="3726892" cy="958343"/>
          </a:xfrm>
          <a:prstGeom prst="rect">
            <a:avLst/>
          </a:prstGeom>
          <a:effectLst>
            <a:glow>
              <a:schemeClr val="tx1">
                <a:alpha val="60000"/>
              </a:schemeClr>
            </a:glow>
          </a:effectLst>
        </p:spPr>
      </p:pic>
      <p:sp>
        <p:nvSpPr>
          <p:cNvPr id="10" name="Rectangle 9"/>
          <p:cNvSpPr/>
          <p:nvPr/>
        </p:nvSpPr>
        <p:spPr>
          <a:xfrm>
            <a:off x="368226" y="4862278"/>
            <a:ext cx="7271830" cy="1754326"/>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44160" y="4826176"/>
            <a:ext cx="7897471" cy="1754326"/>
          </a:xfrm>
          <a:prstGeom prst="rect">
            <a:avLst/>
          </a:prstGeom>
          <a:noFill/>
        </p:spPr>
        <p:txBody>
          <a:bodyPr wrap="square" rtlCol="0">
            <a:spAutoFit/>
          </a:bodyPr>
          <a:lstStyle/>
          <a:p>
            <a:r>
              <a:rPr lang="en-US" sz="5400" b="1" dirty="0">
                <a:solidFill>
                  <a:schemeClr val="bg1"/>
                </a:solidFill>
              </a:rPr>
              <a:t>Looking for a long term career in Manufacturing?</a:t>
            </a:r>
          </a:p>
        </p:txBody>
      </p:sp>
    </p:spTree>
    <p:extLst>
      <p:ext uri="{BB962C8B-B14F-4D97-AF65-F5344CB8AC3E}">
        <p14:creationId xmlns:p14="http://schemas.microsoft.com/office/powerpoint/2010/main" val="3543548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2" descr="A building with a flag on top&#10;&#10;Description automatically generated with low confidence"/>
          <p:cNvPicPr preferRelativeResize="0">
            <a:picLocks noGrp="1"/>
          </p:cNvPicPr>
          <p:nvPr>
            <p:ph type="pic" idx="2"/>
          </p:nvPr>
        </p:nvPicPr>
        <p:blipFill rotWithShape="1">
          <a:blip r:embed="rId3">
            <a:alphaModFix/>
          </a:blip>
          <a:srcRect l="5729" t="14362" r="5728"/>
          <a:stretch/>
        </p:blipFill>
        <p:spPr>
          <a:xfrm>
            <a:off x="-723173" y="-2"/>
            <a:ext cx="9453960" cy="6858001"/>
          </a:xfrm>
          <a:prstGeom prst="rect">
            <a:avLst/>
          </a:prstGeom>
          <a:solidFill>
            <a:schemeClr val="lt1"/>
          </a:solidFill>
          <a:ln>
            <a:noFill/>
          </a:ln>
        </p:spPr>
      </p:pic>
      <p:sp>
        <p:nvSpPr>
          <p:cNvPr id="479" name="Google Shape;479;p2"/>
          <p:cNvSpPr/>
          <p:nvPr/>
        </p:nvSpPr>
        <p:spPr>
          <a:xfrm>
            <a:off x="4095752" y="0"/>
            <a:ext cx="8096250" cy="6858000"/>
          </a:xfrm>
          <a:custGeom>
            <a:avLst/>
            <a:gdLst/>
            <a:ahLst/>
            <a:cxnLst/>
            <a:rect l="l" t="t" r="r" b="b"/>
            <a:pathLst>
              <a:path w="8359461" h="6858000" extrusionOk="0">
                <a:moveTo>
                  <a:pt x="3090050" y="0"/>
                </a:moveTo>
                <a:lnTo>
                  <a:pt x="8237689" y="0"/>
                </a:lnTo>
                <a:lnTo>
                  <a:pt x="8359461" y="85742"/>
                </a:lnTo>
                <a:lnTo>
                  <a:pt x="8359461" y="6858000"/>
                </a:lnTo>
                <a:lnTo>
                  <a:pt x="1739690" y="6858000"/>
                </a:lnTo>
                <a:lnTo>
                  <a:pt x="632128" y="6078151"/>
                </a:lnTo>
                <a:cubicBezTo>
                  <a:pt x="-40529" y="5604524"/>
                  <a:pt x="-201875" y="4675277"/>
                  <a:pt x="271752" y="4002620"/>
                </a:cubicBezTo>
                <a:close/>
              </a:path>
            </a:pathLst>
          </a:custGeom>
          <a:solidFill>
            <a:srgbClr val="B7D475">
              <a:alpha val="6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0" name="Google Shape;480;p2"/>
          <p:cNvSpPr/>
          <p:nvPr/>
        </p:nvSpPr>
        <p:spPr>
          <a:xfrm>
            <a:off x="5004739" y="0"/>
            <a:ext cx="7187262" cy="6858000"/>
          </a:xfrm>
          <a:custGeom>
            <a:avLst/>
            <a:gdLst/>
            <a:ahLst/>
            <a:cxnLst/>
            <a:rect l="l" t="t" r="r" b="b"/>
            <a:pathLst>
              <a:path w="7420921" h="6858000" extrusionOk="0">
                <a:moveTo>
                  <a:pt x="3141325" y="0"/>
                </a:moveTo>
                <a:lnTo>
                  <a:pt x="7420921" y="0"/>
                </a:lnTo>
                <a:lnTo>
                  <a:pt x="7420921" y="6858000"/>
                </a:lnTo>
                <a:lnTo>
                  <a:pt x="2195654" y="6858000"/>
                </a:lnTo>
                <a:lnTo>
                  <a:pt x="432064" y="5616233"/>
                </a:lnTo>
                <a:cubicBezTo>
                  <a:pt x="-27702" y="5292506"/>
                  <a:pt x="-137983" y="4657359"/>
                  <a:pt x="185745" y="4197593"/>
                </a:cubicBezTo>
                <a:close/>
              </a:path>
            </a:pathLst>
          </a:custGeom>
          <a:solidFill>
            <a:srgbClr val="1B51A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Calibri"/>
              <a:ea typeface="Calibri"/>
              <a:cs typeface="Calibri"/>
              <a:sym typeface="Calibri"/>
            </a:endParaRPr>
          </a:p>
        </p:txBody>
      </p:sp>
      <p:sp>
        <p:nvSpPr>
          <p:cNvPr id="481" name="Google Shape;481;p2"/>
          <p:cNvSpPr txBox="1"/>
          <p:nvPr/>
        </p:nvSpPr>
        <p:spPr>
          <a:xfrm>
            <a:off x="7022049" y="1143717"/>
            <a:ext cx="4286250" cy="132343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id-ID" sz="4000" b="1">
                <a:solidFill>
                  <a:schemeClr val="lt1"/>
                </a:solidFill>
                <a:latin typeface="Raleway"/>
                <a:ea typeface="Raleway"/>
                <a:cs typeface="Raleway"/>
                <a:sym typeface="Raleway"/>
              </a:rPr>
              <a:t>Welcome to </a:t>
            </a:r>
            <a:endParaRPr/>
          </a:p>
          <a:p>
            <a:pPr marL="0" marR="0" lvl="0" indent="0" algn="r" rtl="0">
              <a:spcBef>
                <a:spcPts val="0"/>
              </a:spcBef>
              <a:spcAft>
                <a:spcPts val="0"/>
              </a:spcAft>
              <a:buNone/>
            </a:pPr>
            <a:r>
              <a:rPr lang="id-ID" sz="4000" b="1">
                <a:solidFill>
                  <a:schemeClr val="lt1"/>
                </a:solidFill>
                <a:latin typeface="Raleway"/>
                <a:ea typeface="Raleway"/>
                <a:cs typeface="Raleway"/>
                <a:sym typeface="Raleway"/>
              </a:rPr>
              <a:t>Modern Plastics</a:t>
            </a:r>
            <a:endParaRPr sz="4000" b="1">
              <a:solidFill>
                <a:schemeClr val="accent4"/>
              </a:solidFill>
              <a:latin typeface="Raleway"/>
              <a:ea typeface="Raleway"/>
              <a:cs typeface="Raleway"/>
              <a:sym typeface="Raleway"/>
            </a:endParaRPr>
          </a:p>
        </p:txBody>
      </p:sp>
      <p:sp>
        <p:nvSpPr>
          <p:cNvPr id="482" name="Google Shape;482;p2"/>
          <p:cNvSpPr txBox="1"/>
          <p:nvPr/>
        </p:nvSpPr>
        <p:spPr>
          <a:xfrm>
            <a:off x="8112553" y="3343241"/>
            <a:ext cx="3604451" cy="227709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1200">
                <a:solidFill>
                  <a:srgbClr val="D8D8D8"/>
                </a:solidFill>
                <a:latin typeface="Montserrat"/>
                <a:ea typeface="Montserrat"/>
                <a:cs typeface="Montserrat"/>
                <a:sym typeface="Montserrat"/>
              </a:rPr>
              <a:t>We’ve been doing this for a very long time (and we’re very, very good at it!) Modern Plastics started in Bridgeport, Connecticut, in June 1945 when my grandfather Joseph C. Carbone opened the then, “Modern Glass Company“ – a one-man operation specializing in same-day installation of automobile window glass.</a:t>
            </a:r>
            <a:endParaRPr/>
          </a:p>
        </p:txBody>
      </p:sp>
      <p:grpSp>
        <p:nvGrpSpPr>
          <p:cNvPr id="483" name="Google Shape;483;p2"/>
          <p:cNvGrpSpPr/>
          <p:nvPr/>
        </p:nvGrpSpPr>
        <p:grpSpPr>
          <a:xfrm>
            <a:off x="8112553" y="2862719"/>
            <a:ext cx="3195746" cy="323165"/>
            <a:chOff x="8118387" y="3261684"/>
            <a:chExt cx="3195746" cy="323165"/>
          </a:xfrm>
        </p:grpSpPr>
        <p:sp>
          <p:nvSpPr>
            <p:cNvPr id="484" name="Google Shape;484;p2"/>
            <p:cNvSpPr/>
            <p:nvPr/>
          </p:nvSpPr>
          <p:spPr>
            <a:xfrm>
              <a:off x="8118387" y="3275111"/>
              <a:ext cx="3195746" cy="307778"/>
            </a:xfrm>
            <a:prstGeom prst="roundRect">
              <a:avLst>
                <a:gd name="adj" fmla="val 50000"/>
              </a:avLst>
            </a:prstGeom>
            <a:solidFill>
              <a:srgbClr val="B7D4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5" name="Google Shape;485;p2"/>
            <p:cNvSpPr txBox="1"/>
            <p:nvPr/>
          </p:nvSpPr>
          <p:spPr>
            <a:xfrm>
              <a:off x="8218304" y="3261684"/>
              <a:ext cx="3036754"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d-ID" sz="1500" b="1">
                  <a:solidFill>
                    <a:srgbClr val="1B51A3"/>
                  </a:solidFill>
                  <a:latin typeface="Montserrat"/>
                  <a:ea typeface="Montserrat"/>
                  <a:cs typeface="Montserrat"/>
                  <a:sym typeface="Montserrat"/>
                </a:rPr>
                <a:t>Joseph C. Carbone, Founder</a:t>
              </a:r>
              <a:endParaRPr sz="1500" b="1">
                <a:solidFill>
                  <a:srgbClr val="1B51A3"/>
                </a:solidFill>
                <a:latin typeface="Montserrat"/>
                <a:ea typeface="Montserrat"/>
                <a:cs typeface="Montserrat"/>
                <a:sym typeface="Montserrat"/>
              </a:endParaRPr>
            </a:p>
          </p:txBody>
        </p:sp>
      </p:grpSp>
      <p:grpSp>
        <p:nvGrpSpPr>
          <p:cNvPr id="486" name="Google Shape;486;p2"/>
          <p:cNvGrpSpPr/>
          <p:nvPr/>
        </p:nvGrpSpPr>
        <p:grpSpPr>
          <a:xfrm>
            <a:off x="9295446" y="6622844"/>
            <a:ext cx="543277" cy="88902"/>
            <a:chOff x="5749925" y="4781548"/>
            <a:chExt cx="523875" cy="85727"/>
          </a:xfrm>
        </p:grpSpPr>
        <p:sp>
          <p:nvSpPr>
            <p:cNvPr id="487" name="Google Shape;487;p2"/>
            <p:cNvSpPr/>
            <p:nvPr/>
          </p:nvSpPr>
          <p:spPr>
            <a:xfrm>
              <a:off x="5749925" y="4781550"/>
              <a:ext cx="85725" cy="85725"/>
            </a:xfrm>
            <a:prstGeom prst="ellipse">
              <a:avLst/>
            </a:prstGeom>
            <a:solidFill>
              <a:srgbClr val="B7D4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8" name="Google Shape;488;p2"/>
            <p:cNvSpPr/>
            <p:nvPr/>
          </p:nvSpPr>
          <p:spPr>
            <a:xfrm>
              <a:off x="5969000" y="4781549"/>
              <a:ext cx="85725" cy="85725"/>
            </a:xfrm>
            <a:prstGeom prst="ellipse">
              <a:avLst/>
            </a:prstGeom>
            <a:solidFill>
              <a:srgbClr val="B7D4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9" name="Google Shape;489;p2"/>
            <p:cNvSpPr/>
            <p:nvPr/>
          </p:nvSpPr>
          <p:spPr>
            <a:xfrm>
              <a:off x="6188075" y="4781548"/>
              <a:ext cx="85725" cy="85725"/>
            </a:xfrm>
            <a:prstGeom prst="ellipse">
              <a:avLst/>
            </a:prstGeom>
            <a:solidFill>
              <a:srgbClr val="B7D4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490" name="Google Shape;490;p2"/>
          <p:cNvGrpSpPr/>
          <p:nvPr/>
        </p:nvGrpSpPr>
        <p:grpSpPr>
          <a:xfrm>
            <a:off x="10400212" y="304119"/>
            <a:ext cx="737557" cy="444036"/>
            <a:chOff x="3613637" y="2029240"/>
            <a:chExt cx="1274843" cy="767502"/>
          </a:xfrm>
        </p:grpSpPr>
        <p:pic>
          <p:nvPicPr>
            <p:cNvPr id="491" name="Google Shape;491;p2"/>
            <p:cNvPicPr preferRelativeResize="0"/>
            <p:nvPr/>
          </p:nvPicPr>
          <p:blipFill rotWithShape="1">
            <a:blip r:embed="rId4">
              <a:alphaModFix/>
            </a:blip>
            <a:srcRect/>
            <a:stretch/>
          </p:blipFill>
          <p:spPr>
            <a:xfrm>
              <a:off x="3613637" y="2029240"/>
              <a:ext cx="531347" cy="767502"/>
            </a:xfrm>
            <a:prstGeom prst="rect">
              <a:avLst/>
            </a:prstGeom>
            <a:noFill/>
            <a:ln>
              <a:noFill/>
            </a:ln>
          </p:spPr>
        </p:pic>
        <p:pic>
          <p:nvPicPr>
            <p:cNvPr id="492" name="Google Shape;492;p2"/>
            <p:cNvPicPr preferRelativeResize="0"/>
            <p:nvPr/>
          </p:nvPicPr>
          <p:blipFill rotWithShape="1">
            <a:blip r:embed="rId4">
              <a:alphaModFix/>
            </a:blip>
            <a:srcRect/>
            <a:stretch/>
          </p:blipFill>
          <p:spPr>
            <a:xfrm>
              <a:off x="3985385" y="2029240"/>
              <a:ext cx="531347" cy="767502"/>
            </a:xfrm>
            <a:prstGeom prst="rect">
              <a:avLst/>
            </a:prstGeom>
            <a:noFill/>
            <a:ln>
              <a:noFill/>
            </a:ln>
          </p:spPr>
        </p:pic>
        <p:pic>
          <p:nvPicPr>
            <p:cNvPr id="493" name="Google Shape;493;p2"/>
            <p:cNvPicPr preferRelativeResize="0"/>
            <p:nvPr/>
          </p:nvPicPr>
          <p:blipFill rotWithShape="1">
            <a:blip r:embed="rId5">
              <a:alphaModFix/>
            </a:blip>
            <a:srcRect/>
            <a:stretch/>
          </p:blipFill>
          <p:spPr>
            <a:xfrm>
              <a:off x="4357133" y="2029240"/>
              <a:ext cx="531347" cy="767502"/>
            </a:xfrm>
            <a:prstGeom prst="rect">
              <a:avLst/>
            </a:prstGeom>
            <a:noFill/>
            <a:ln>
              <a:noFill/>
            </a:ln>
          </p:spPr>
        </p:pic>
      </p:grpSp>
      <p:pic>
        <p:nvPicPr>
          <p:cNvPr id="494" name="Google Shape;494;p2"/>
          <p:cNvPicPr preferRelativeResize="0">
            <a:picLocks noGrp="1"/>
          </p:cNvPicPr>
          <p:nvPr>
            <p:ph type="pic" idx="3"/>
          </p:nvPr>
        </p:nvPicPr>
        <p:blipFill rotWithShape="1">
          <a:blip r:embed="rId6">
            <a:alphaModFix/>
          </a:blip>
          <a:srcRect l="5882" r="5881"/>
          <a:stretch/>
        </p:blipFill>
        <p:spPr>
          <a:xfrm>
            <a:off x="6022207" y="3371257"/>
            <a:ext cx="1836337" cy="1836337"/>
          </a:xfrm>
          <a:prstGeom prst="rect">
            <a:avLst/>
          </a:prstGeom>
          <a:solidFill>
            <a:schemeClr val="lt1"/>
          </a:solidFill>
          <a:ln w="57150" cap="flat" cmpd="sng">
            <a:solidFill>
              <a:schemeClr val="lt1"/>
            </a:solidFill>
            <a:prstDash val="solid"/>
            <a:round/>
            <a:headEnd type="none" w="sm" len="sm"/>
            <a:tailEnd type="none" w="sm" len="sm"/>
          </a:ln>
        </p:spPr>
      </p:pic>
      <p:pic>
        <p:nvPicPr>
          <p:cNvPr id="19" name="Picture 18">
            <a:extLst>
              <a:ext uri="{FF2B5EF4-FFF2-40B4-BE49-F238E27FC236}">
                <a16:creationId xmlns:a16="http://schemas.microsoft.com/office/drawing/2014/main" id="{7773CA99-6E9B-49AF-AEED-7C045B077D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91562" y="4962215"/>
            <a:ext cx="1929416" cy="192941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3" descr="A picture containing text, indoor, warehouse&#10;&#10;Description automatically generated"/>
          <p:cNvPicPr preferRelativeResize="0"/>
          <p:nvPr/>
        </p:nvPicPr>
        <p:blipFill rotWithShape="1">
          <a:blip r:embed="rId3">
            <a:alphaModFix/>
          </a:blip>
          <a:srcRect b="25153"/>
          <a:stretch/>
        </p:blipFill>
        <p:spPr>
          <a:xfrm>
            <a:off x="-886" y="0"/>
            <a:ext cx="12192000" cy="6858000"/>
          </a:xfrm>
          <a:prstGeom prst="rect">
            <a:avLst/>
          </a:prstGeom>
          <a:noFill/>
          <a:ln>
            <a:noFill/>
          </a:ln>
        </p:spPr>
      </p:pic>
      <p:sp>
        <p:nvSpPr>
          <p:cNvPr id="500" name="Google Shape;500;p3"/>
          <p:cNvSpPr/>
          <p:nvPr/>
        </p:nvSpPr>
        <p:spPr>
          <a:xfrm flipH="1">
            <a:off x="-887" y="-86741"/>
            <a:ext cx="12192001" cy="6858000"/>
          </a:xfrm>
          <a:prstGeom prst="rect">
            <a:avLst/>
          </a:prstGeom>
          <a:solidFill>
            <a:srgbClr val="1B51A3">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1" name="Google Shape;501;p3"/>
          <p:cNvSpPr/>
          <p:nvPr/>
        </p:nvSpPr>
        <p:spPr>
          <a:xfrm>
            <a:off x="5471648" y="4542174"/>
            <a:ext cx="3251202" cy="307778"/>
          </a:xfrm>
          <a:prstGeom prst="roundRect">
            <a:avLst>
              <a:gd name="adj" fmla="val 50000"/>
            </a:avLst>
          </a:prstGeom>
          <a:solidFill>
            <a:srgbClr val="B7D4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2" name="Google Shape;502;p3"/>
          <p:cNvSpPr txBox="1"/>
          <p:nvPr/>
        </p:nvSpPr>
        <p:spPr>
          <a:xfrm>
            <a:off x="5016806" y="2905014"/>
            <a:ext cx="5847444" cy="131715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id-ID" sz="2800" i="1" dirty="0">
                <a:solidFill>
                  <a:schemeClr val="lt1"/>
                </a:solidFill>
                <a:latin typeface="Merriweather"/>
                <a:ea typeface="Merriweather"/>
                <a:cs typeface="Merriweather"/>
                <a:sym typeface="Merriweather"/>
              </a:rPr>
              <a:t>I manage my business. My customers run my business.”</a:t>
            </a:r>
            <a:endParaRPr dirty="0"/>
          </a:p>
        </p:txBody>
      </p:sp>
      <p:sp>
        <p:nvSpPr>
          <p:cNvPr id="503" name="Google Shape;503;p3"/>
          <p:cNvSpPr txBox="1"/>
          <p:nvPr/>
        </p:nvSpPr>
        <p:spPr>
          <a:xfrm>
            <a:off x="5114338" y="4529154"/>
            <a:ext cx="3251202"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d-ID" sz="1600" b="1" dirty="0">
                <a:solidFill>
                  <a:srgbClr val="1B51A3"/>
                </a:solidFill>
                <a:latin typeface="Montserrat"/>
                <a:ea typeface="Montserrat"/>
                <a:cs typeface="Montserrat"/>
                <a:sym typeface="Montserrat"/>
              </a:rPr>
              <a:t>Bing J. Carbone, President</a:t>
            </a:r>
            <a:endParaRPr sz="1600" b="1" dirty="0">
              <a:solidFill>
                <a:srgbClr val="1B51A3"/>
              </a:solidFill>
              <a:latin typeface="Montserrat"/>
              <a:ea typeface="Montserrat"/>
              <a:cs typeface="Montserrat"/>
              <a:sym typeface="Montserrat"/>
            </a:endParaRPr>
          </a:p>
        </p:txBody>
      </p:sp>
      <p:sp>
        <p:nvSpPr>
          <p:cNvPr id="504" name="Google Shape;504;p3"/>
          <p:cNvSpPr txBox="1"/>
          <p:nvPr/>
        </p:nvSpPr>
        <p:spPr>
          <a:xfrm>
            <a:off x="1042755" y="439129"/>
            <a:ext cx="205879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d-ID" sz="1200" b="1">
                <a:solidFill>
                  <a:schemeClr val="lt1"/>
                </a:solidFill>
                <a:latin typeface="Montserrat"/>
                <a:ea typeface="Montserrat"/>
                <a:cs typeface="Montserrat"/>
                <a:sym typeface="Montserrat"/>
              </a:rPr>
              <a:t>MODERN</a:t>
            </a:r>
            <a:r>
              <a:rPr lang="id-ID" sz="1200" b="1">
                <a:solidFill>
                  <a:srgbClr val="B7D475"/>
                </a:solidFill>
                <a:latin typeface="Montserrat"/>
                <a:ea typeface="Montserrat"/>
                <a:cs typeface="Montserrat"/>
                <a:sym typeface="Montserrat"/>
              </a:rPr>
              <a:t>PLASTICS</a:t>
            </a:r>
            <a:endParaRPr sz="1200" b="1">
              <a:solidFill>
                <a:srgbClr val="B7D475"/>
              </a:solidFill>
              <a:latin typeface="Montserrat"/>
              <a:ea typeface="Montserrat"/>
              <a:cs typeface="Montserrat"/>
              <a:sym typeface="Montserrat"/>
            </a:endParaRPr>
          </a:p>
        </p:txBody>
      </p:sp>
      <p:sp>
        <p:nvSpPr>
          <p:cNvPr id="505" name="Google Shape;505;p3"/>
          <p:cNvSpPr/>
          <p:nvPr/>
        </p:nvSpPr>
        <p:spPr>
          <a:xfrm>
            <a:off x="7197379" y="2089973"/>
            <a:ext cx="789366" cy="641679"/>
          </a:xfrm>
          <a:custGeom>
            <a:avLst/>
            <a:gdLst/>
            <a:ahLst/>
            <a:cxnLst/>
            <a:rect l="l" t="t" r="r" b="b"/>
            <a:pathLst>
              <a:path w="941927" h="765696" extrusionOk="0">
                <a:moveTo>
                  <a:pt x="829503" y="0"/>
                </a:moveTo>
                <a:lnTo>
                  <a:pt x="856850" y="54693"/>
                </a:lnTo>
                <a:cubicBezTo>
                  <a:pt x="794054" y="81026"/>
                  <a:pt x="739868" y="122552"/>
                  <a:pt x="694291" y="179270"/>
                </a:cubicBezTo>
                <a:cubicBezTo>
                  <a:pt x="648714" y="235989"/>
                  <a:pt x="625926" y="293720"/>
                  <a:pt x="625926" y="352463"/>
                </a:cubicBezTo>
                <a:cubicBezTo>
                  <a:pt x="625926" y="376771"/>
                  <a:pt x="628964" y="398040"/>
                  <a:pt x="635041" y="416271"/>
                </a:cubicBezTo>
                <a:cubicBezTo>
                  <a:pt x="667451" y="389938"/>
                  <a:pt x="704926" y="376771"/>
                  <a:pt x="747465" y="376771"/>
                </a:cubicBezTo>
                <a:cubicBezTo>
                  <a:pt x="802157" y="376771"/>
                  <a:pt x="848241" y="394496"/>
                  <a:pt x="885715" y="429944"/>
                </a:cubicBezTo>
                <a:cubicBezTo>
                  <a:pt x="923190" y="465393"/>
                  <a:pt x="941927" y="512490"/>
                  <a:pt x="941927" y="571234"/>
                </a:cubicBezTo>
                <a:cubicBezTo>
                  <a:pt x="941927" y="625926"/>
                  <a:pt x="923190" y="672010"/>
                  <a:pt x="885715" y="709484"/>
                </a:cubicBezTo>
                <a:cubicBezTo>
                  <a:pt x="848241" y="746959"/>
                  <a:pt x="802157" y="765696"/>
                  <a:pt x="747465" y="765696"/>
                </a:cubicBezTo>
                <a:cubicBezTo>
                  <a:pt x="668464" y="765696"/>
                  <a:pt x="608708" y="733286"/>
                  <a:pt x="568194" y="668465"/>
                </a:cubicBezTo>
                <a:cubicBezTo>
                  <a:pt x="533758" y="613772"/>
                  <a:pt x="516541" y="546926"/>
                  <a:pt x="516541" y="467925"/>
                </a:cubicBezTo>
                <a:cubicBezTo>
                  <a:pt x="516541" y="366643"/>
                  <a:pt x="542368" y="275489"/>
                  <a:pt x="594022" y="194463"/>
                </a:cubicBezTo>
                <a:cubicBezTo>
                  <a:pt x="645676" y="113437"/>
                  <a:pt x="724170" y="48616"/>
                  <a:pt x="829503" y="0"/>
                </a:cubicBezTo>
                <a:close/>
                <a:moveTo>
                  <a:pt x="312963" y="0"/>
                </a:moveTo>
                <a:lnTo>
                  <a:pt x="340309" y="54693"/>
                </a:lnTo>
                <a:cubicBezTo>
                  <a:pt x="277514" y="81026"/>
                  <a:pt x="223328" y="122552"/>
                  <a:pt x="177751" y="179270"/>
                </a:cubicBezTo>
                <a:cubicBezTo>
                  <a:pt x="132173" y="235989"/>
                  <a:pt x="109385" y="293720"/>
                  <a:pt x="109385" y="352463"/>
                </a:cubicBezTo>
                <a:cubicBezTo>
                  <a:pt x="109385" y="376771"/>
                  <a:pt x="112423" y="398040"/>
                  <a:pt x="118500" y="416271"/>
                </a:cubicBezTo>
                <a:cubicBezTo>
                  <a:pt x="150911" y="389938"/>
                  <a:pt x="188385" y="376771"/>
                  <a:pt x="230924" y="376771"/>
                </a:cubicBezTo>
                <a:cubicBezTo>
                  <a:pt x="285616" y="376771"/>
                  <a:pt x="331700" y="394496"/>
                  <a:pt x="369175" y="429944"/>
                </a:cubicBezTo>
                <a:cubicBezTo>
                  <a:pt x="406649" y="465393"/>
                  <a:pt x="425386" y="512490"/>
                  <a:pt x="425386" y="571234"/>
                </a:cubicBezTo>
                <a:cubicBezTo>
                  <a:pt x="425386" y="625926"/>
                  <a:pt x="406649" y="672010"/>
                  <a:pt x="369175" y="709484"/>
                </a:cubicBezTo>
                <a:cubicBezTo>
                  <a:pt x="331700" y="746959"/>
                  <a:pt x="285616" y="765696"/>
                  <a:pt x="230924" y="765696"/>
                </a:cubicBezTo>
                <a:cubicBezTo>
                  <a:pt x="151924" y="765696"/>
                  <a:pt x="92167" y="733286"/>
                  <a:pt x="51654" y="668465"/>
                </a:cubicBezTo>
                <a:cubicBezTo>
                  <a:pt x="17218" y="613772"/>
                  <a:pt x="0" y="546926"/>
                  <a:pt x="0" y="467925"/>
                </a:cubicBezTo>
                <a:cubicBezTo>
                  <a:pt x="0" y="366643"/>
                  <a:pt x="25827" y="275489"/>
                  <a:pt x="77481" y="194463"/>
                </a:cubicBezTo>
                <a:cubicBezTo>
                  <a:pt x="129135" y="113437"/>
                  <a:pt x="207629" y="48616"/>
                  <a:pt x="312963" y="0"/>
                </a:cubicBezTo>
                <a:close/>
              </a:path>
            </a:pathLst>
          </a:custGeom>
          <a:solidFill>
            <a:srgbClr val="B7D4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06" name="Google Shape;506;p3"/>
          <p:cNvGrpSpPr/>
          <p:nvPr/>
        </p:nvGrpSpPr>
        <p:grpSpPr>
          <a:xfrm rot="5400000">
            <a:off x="1051555" y="1634941"/>
            <a:ext cx="1224842" cy="816347"/>
            <a:chOff x="855433" y="5317259"/>
            <a:chExt cx="1224842" cy="816347"/>
          </a:xfrm>
        </p:grpSpPr>
        <p:sp>
          <p:nvSpPr>
            <p:cNvPr id="507" name="Google Shape;507;p3"/>
            <p:cNvSpPr/>
            <p:nvPr/>
          </p:nvSpPr>
          <p:spPr>
            <a:xfrm>
              <a:off x="855433" y="5317263"/>
              <a:ext cx="88900" cy="88900"/>
            </a:xfrm>
            <a:prstGeom prst="ellipse">
              <a:avLst/>
            </a:prstGeom>
            <a:solidFill>
              <a:srgbClr val="B7D475">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8" name="Google Shape;508;p3"/>
            <p:cNvSpPr/>
            <p:nvPr/>
          </p:nvSpPr>
          <p:spPr>
            <a:xfrm>
              <a:off x="1082622" y="5317262"/>
              <a:ext cx="88900" cy="88900"/>
            </a:xfrm>
            <a:prstGeom prst="ellipse">
              <a:avLst/>
            </a:prstGeom>
            <a:solidFill>
              <a:srgbClr val="B7D475">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9" name="Google Shape;509;p3"/>
            <p:cNvSpPr/>
            <p:nvPr/>
          </p:nvSpPr>
          <p:spPr>
            <a:xfrm>
              <a:off x="1309810" y="5317261"/>
              <a:ext cx="88900" cy="88900"/>
            </a:xfrm>
            <a:prstGeom prst="ellipse">
              <a:avLst/>
            </a:prstGeom>
            <a:solidFill>
              <a:srgbClr val="B7D475">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0" name="Google Shape;510;p3"/>
            <p:cNvSpPr/>
            <p:nvPr/>
          </p:nvSpPr>
          <p:spPr>
            <a:xfrm>
              <a:off x="1536998" y="5317261"/>
              <a:ext cx="88900" cy="88900"/>
            </a:xfrm>
            <a:prstGeom prst="ellipse">
              <a:avLst/>
            </a:prstGeom>
            <a:solidFill>
              <a:srgbClr val="B7D475">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1" name="Google Shape;511;p3"/>
            <p:cNvSpPr/>
            <p:nvPr/>
          </p:nvSpPr>
          <p:spPr>
            <a:xfrm>
              <a:off x="1764187" y="5317260"/>
              <a:ext cx="88900" cy="88900"/>
            </a:xfrm>
            <a:prstGeom prst="ellipse">
              <a:avLst/>
            </a:prstGeom>
            <a:solidFill>
              <a:srgbClr val="B7D475">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2" name="Google Shape;512;p3"/>
            <p:cNvSpPr/>
            <p:nvPr/>
          </p:nvSpPr>
          <p:spPr>
            <a:xfrm>
              <a:off x="1991375" y="5317259"/>
              <a:ext cx="88900" cy="88900"/>
            </a:xfrm>
            <a:prstGeom prst="ellipse">
              <a:avLst/>
            </a:prstGeom>
            <a:solidFill>
              <a:srgbClr val="B7D475">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3" name="Google Shape;513;p3"/>
            <p:cNvSpPr/>
            <p:nvPr/>
          </p:nvSpPr>
          <p:spPr>
            <a:xfrm>
              <a:off x="855433" y="5559744"/>
              <a:ext cx="88900" cy="88900"/>
            </a:xfrm>
            <a:prstGeom prst="ellipse">
              <a:avLst/>
            </a:prstGeom>
            <a:solidFill>
              <a:srgbClr val="B7D475">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4" name="Google Shape;514;p3"/>
            <p:cNvSpPr/>
            <p:nvPr/>
          </p:nvSpPr>
          <p:spPr>
            <a:xfrm>
              <a:off x="1082622" y="5559743"/>
              <a:ext cx="88900" cy="88900"/>
            </a:xfrm>
            <a:prstGeom prst="ellipse">
              <a:avLst/>
            </a:prstGeom>
            <a:solidFill>
              <a:srgbClr val="B7D475">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5" name="Google Shape;515;p3"/>
            <p:cNvSpPr/>
            <p:nvPr/>
          </p:nvSpPr>
          <p:spPr>
            <a:xfrm>
              <a:off x="1309810" y="5559742"/>
              <a:ext cx="88900" cy="88900"/>
            </a:xfrm>
            <a:prstGeom prst="ellipse">
              <a:avLst/>
            </a:prstGeom>
            <a:solidFill>
              <a:srgbClr val="B7D475">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6" name="Google Shape;516;p3"/>
            <p:cNvSpPr/>
            <p:nvPr/>
          </p:nvSpPr>
          <p:spPr>
            <a:xfrm>
              <a:off x="1536998" y="5559742"/>
              <a:ext cx="88900" cy="88900"/>
            </a:xfrm>
            <a:prstGeom prst="ellipse">
              <a:avLst/>
            </a:prstGeom>
            <a:solidFill>
              <a:srgbClr val="B7D475">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7" name="Google Shape;517;p3"/>
            <p:cNvSpPr/>
            <p:nvPr/>
          </p:nvSpPr>
          <p:spPr>
            <a:xfrm>
              <a:off x="1764187" y="5559741"/>
              <a:ext cx="88900" cy="88900"/>
            </a:xfrm>
            <a:prstGeom prst="ellipse">
              <a:avLst/>
            </a:prstGeom>
            <a:solidFill>
              <a:srgbClr val="B7D475">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8" name="Google Shape;518;p3"/>
            <p:cNvSpPr/>
            <p:nvPr/>
          </p:nvSpPr>
          <p:spPr>
            <a:xfrm>
              <a:off x="1991375" y="5559740"/>
              <a:ext cx="88900" cy="88900"/>
            </a:xfrm>
            <a:prstGeom prst="ellipse">
              <a:avLst/>
            </a:prstGeom>
            <a:solidFill>
              <a:srgbClr val="B7D475">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9" name="Google Shape;519;p3"/>
            <p:cNvSpPr/>
            <p:nvPr/>
          </p:nvSpPr>
          <p:spPr>
            <a:xfrm>
              <a:off x="855433" y="5802225"/>
              <a:ext cx="88900" cy="88900"/>
            </a:xfrm>
            <a:prstGeom prst="ellipse">
              <a:avLst/>
            </a:prstGeom>
            <a:solidFill>
              <a:srgbClr val="B7D475">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0" name="Google Shape;520;p3"/>
            <p:cNvSpPr/>
            <p:nvPr/>
          </p:nvSpPr>
          <p:spPr>
            <a:xfrm>
              <a:off x="1082622" y="5802224"/>
              <a:ext cx="88900" cy="88900"/>
            </a:xfrm>
            <a:prstGeom prst="ellipse">
              <a:avLst/>
            </a:prstGeom>
            <a:solidFill>
              <a:srgbClr val="B7D475">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1" name="Google Shape;521;p3"/>
            <p:cNvSpPr/>
            <p:nvPr/>
          </p:nvSpPr>
          <p:spPr>
            <a:xfrm>
              <a:off x="1309810" y="5802223"/>
              <a:ext cx="88900" cy="88900"/>
            </a:xfrm>
            <a:prstGeom prst="ellipse">
              <a:avLst/>
            </a:prstGeom>
            <a:solidFill>
              <a:srgbClr val="B7D475">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2" name="Google Shape;522;p3"/>
            <p:cNvSpPr/>
            <p:nvPr/>
          </p:nvSpPr>
          <p:spPr>
            <a:xfrm>
              <a:off x="1536998" y="5802223"/>
              <a:ext cx="88900" cy="88900"/>
            </a:xfrm>
            <a:prstGeom prst="ellipse">
              <a:avLst/>
            </a:prstGeom>
            <a:solidFill>
              <a:srgbClr val="B7D475">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3" name="Google Shape;523;p3"/>
            <p:cNvSpPr/>
            <p:nvPr/>
          </p:nvSpPr>
          <p:spPr>
            <a:xfrm>
              <a:off x="1764187" y="5802222"/>
              <a:ext cx="88900" cy="88900"/>
            </a:xfrm>
            <a:prstGeom prst="ellipse">
              <a:avLst/>
            </a:prstGeom>
            <a:solidFill>
              <a:srgbClr val="B7D475">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4" name="Google Shape;524;p3"/>
            <p:cNvSpPr/>
            <p:nvPr/>
          </p:nvSpPr>
          <p:spPr>
            <a:xfrm>
              <a:off x="1991375" y="5802221"/>
              <a:ext cx="88900" cy="88900"/>
            </a:xfrm>
            <a:prstGeom prst="ellipse">
              <a:avLst/>
            </a:prstGeom>
            <a:solidFill>
              <a:srgbClr val="B7D475">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5" name="Google Shape;525;p3"/>
            <p:cNvSpPr/>
            <p:nvPr/>
          </p:nvSpPr>
          <p:spPr>
            <a:xfrm>
              <a:off x="855433" y="6044706"/>
              <a:ext cx="88900" cy="88900"/>
            </a:xfrm>
            <a:prstGeom prst="ellipse">
              <a:avLst/>
            </a:prstGeom>
            <a:solidFill>
              <a:srgbClr val="B7D475">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6" name="Google Shape;526;p3"/>
            <p:cNvSpPr/>
            <p:nvPr/>
          </p:nvSpPr>
          <p:spPr>
            <a:xfrm>
              <a:off x="1082622" y="6044705"/>
              <a:ext cx="88900" cy="88900"/>
            </a:xfrm>
            <a:prstGeom prst="ellipse">
              <a:avLst/>
            </a:prstGeom>
            <a:solidFill>
              <a:srgbClr val="B7D475">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7" name="Google Shape;527;p3"/>
            <p:cNvSpPr/>
            <p:nvPr/>
          </p:nvSpPr>
          <p:spPr>
            <a:xfrm>
              <a:off x="1309810" y="6044704"/>
              <a:ext cx="88900" cy="88900"/>
            </a:xfrm>
            <a:prstGeom prst="ellipse">
              <a:avLst/>
            </a:prstGeom>
            <a:solidFill>
              <a:srgbClr val="B7D475">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8" name="Google Shape;528;p3"/>
            <p:cNvSpPr/>
            <p:nvPr/>
          </p:nvSpPr>
          <p:spPr>
            <a:xfrm>
              <a:off x="1536998" y="6044704"/>
              <a:ext cx="88900" cy="88900"/>
            </a:xfrm>
            <a:prstGeom prst="ellipse">
              <a:avLst/>
            </a:prstGeom>
            <a:solidFill>
              <a:srgbClr val="B7D475">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9" name="Google Shape;529;p3"/>
            <p:cNvSpPr/>
            <p:nvPr/>
          </p:nvSpPr>
          <p:spPr>
            <a:xfrm>
              <a:off x="1764187" y="6044703"/>
              <a:ext cx="88900" cy="88900"/>
            </a:xfrm>
            <a:prstGeom prst="ellipse">
              <a:avLst/>
            </a:prstGeom>
            <a:solidFill>
              <a:srgbClr val="B7D475">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0" name="Google Shape;530;p3"/>
            <p:cNvSpPr/>
            <p:nvPr/>
          </p:nvSpPr>
          <p:spPr>
            <a:xfrm>
              <a:off x="1991375" y="6044702"/>
              <a:ext cx="88900" cy="88900"/>
            </a:xfrm>
            <a:prstGeom prst="ellipse">
              <a:avLst/>
            </a:prstGeom>
            <a:solidFill>
              <a:srgbClr val="B7D475">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531" name="Google Shape;531;p3"/>
          <p:cNvGrpSpPr/>
          <p:nvPr/>
        </p:nvGrpSpPr>
        <p:grpSpPr>
          <a:xfrm rot="5400000">
            <a:off x="4323775" y="4913569"/>
            <a:ext cx="1224842" cy="816347"/>
            <a:chOff x="855433" y="5317259"/>
            <a:chExt cx="1224842" cy="816347"/>
          </a:xfrm>
        </p:grpSpPr>
        <p:sp>
          <p:nvSpPr>
            <p:cNvPr id="532" name="Google Shape;532;p3"/>
            <p:cNvSpPr/>
            <p:nvPr/>
          </p:nvSpPr>
          <p:spPr>
            <a:xfrm>
              <a:off x="855433" y="5317263"/>
              <a:ext cx="88900" cy="88900"/>
            </a:xfrm>
            <a:prstGeom prst="ellipse">
              <a:avLst/>
            </a:prstGeom>
            <a:solidFill>
              <a:schemeClr val="lt1">
                <a:alpha val="5764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3" name="Google Shape;533;p3"/>
            <p:cNvSpPr/>
            <p:nvPr/>
          </p:nvSpPr>
          <p:spPr>
            <a:xfrm>
              <a:off x="1082622" y="5317262"/>
              <a:ext cx="88900" cy="88900"/>
            </a:xfrm>
            <a:prstGeom prst="ellipse">
              <a:avLst/>
            </a:prstGeom>
            <a:solidFill>
              <a:schemeClr val="lt1">
                <a:alpha val="5764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4" name="Google Shape;534;p3"/>
            <p:cNvSpPr/>
            <p:nvPr/>
          </p:nvSpPr>
          <p:spPr>
            <a:xfrm>
              <a:off x="1309810" y="5317261"/>
              <a:ext cx="88900" cy="88900"/>
            </a:xfrm>
            <a:prstGeom prst="ellipse">
              <a:avLst/>
            </a:prstGeom>
            <a:solidFill>
              <a:schemeClr val="lt1">
                <a:alpha val="5764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5" name="Google Shape;535;p3"/>
            <p:cNvSpPr/>
            <p:nvPr/>
          </p:nvSpPr>
          <p:spPr>
            <a:xfrm>
              <a:off x="1536998" y="5317261"/>
              <a:ext cx="88900" cy="88900"/>
            </a:xfrm>
            <a:prstGeom prst="ellipse">
              <a:avLst/>
            </a:prstGeom>
            <a:solidFill>
              <a:schemeClr val="lt1">
                <a:alpha val="5764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6" name="Google Shape;536;p3"/>
            <p:cNvSpPr/>
            <p:nvPr/>
          </p:nvSpPr>
          <p:spPr>
            <a:xfrm>
              <a:off x="1764187" y="5317260"/>
              <a:ext cx="88900" cy="88900"/>
            </a:xfrm>
            <a:prstGeom prst="ellipse">
              <a:avLst/>
            </a:prstGeom>
            <a:solidFill>
              <a:schemeClr val="lt1">
                <a:alpha val="5764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7" name="Google Shape;537;p3"/>
            <p:cNvSpPr/>
            <p:nvPr/>
          </p:nvSpPr>
          <p:spPr>
            <a:xfrm>
              <a:off x="1991375" y="5317259"/>
              <a:ext cx="88900" cy="88900"/>
            </a:xfrm>
            <a:prstGeom prst="ellipse">
              <a:avLst/>
            </a:prstGeom>
            <a:solidFill>
              <a:schemeClr val="lt1">
                <a:alpha val="5764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8" name="Google Shape;538;p3"/>
            <p:cNvSpPr/>
            <p:nvPr/>
          </p:nvSpPr>
          <p:spPr>
            <a:xfrm>
              <a:off x="855433" y="5559744"/>
              <a:ext cx="88900" cy="88900"/>
            </a:xfrm>
            <a:prstGeom prst="ellipse">
              <a:avLst/>
            </a:prstGeom>
            <a:solidFill>
              <a:schemeClr val="lt1">
                <a:alpha val="5764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9" name="Google Shape;539;p3"/>
            <p:cNvSpPr/>
            <p:nvPr/>
          </p:nvSpPr>
          <p:spPr>
            <a:xfrm>
              <a:off x="1082622" y="5559743"/>
              <a:ext cx="88900" cy="88900"/>
            </a:xfrm>
            <a:prstGeom prst="ellipse">
              <a:avLst/>
            </a:prstGeom>
            <a:solidFill>
              <a:schemeClr val="lt1">
                <a:alpha val="5764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0" name="Google Shape;540;p3"/>
            <p:cNvSpPr/>
            <p:nvPr/>
          </p:nvSpPr>
          <p:spPr>
            <a:xfrm>
              <a:off x="1309810" y="5559742"/>
              <a:ext cx="88900" cy="88900"/>
            </a:xfrm>
            <a:prstGeom prst="ellipse">
              <a:avLst/>
            </a:prstGeom>
            <a:solidFill>
              <a:schemeClr val="lt1">
                <a:alpha val="5764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1" name="Google Shape;541;p3"/>
            <p:cNvSpPr/>
            <p:nvPr/>
          </p:nvSpPr>
          <p:spPr>
            <a:xfrm>
              <a:off x="1536998" y="5559742"/>
              <a:ext cx="88900" cy="88900"/>
            </a:xfrm>
            <a:prstGeom prst="ellipse">
              <a:avLst/>
            </a:prstGeom>
            <a:solidFill>
              <a:schemeClr val="lt1">
                <a:alpha val="5764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2" name="Google Shape;542;p3"/>
            <p:cNvSpPr/>
            <p:nvPr/>
          </p:nvSpPr>
          <p:spPr>
            <a:xfrm>
              <a:off x="1764187" y="5559741"/>
              <a:ext cx="88900" cy="88900"/>
            </a:xfrm>
            <a:prstGeom prst="ellipse">
              <a:avLst/>
            </a:prstGeom>
            <a:solidFill>
              <a:schemeClr val="lt1">
                <a:alpha val="5764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3" name="Google Shape;543;p3"/>
            <p:cNvSpPr/>
            <p:nvPr/>
          </p:nvSpPr>
          <p:spPr>
            <a:xfrm>
              <a:off x="1991375" y="5559740"/>
              <a:ext cx="88900" cy="88900"/>
            </a:xfrm>
            <a:prstGeom prst="ellipse">
              <a:avLst/>
            </a:prstGeom>
            <a:solidFill>
              <a:schemeClr val="lt1">
                <a:alpha val="5764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4" name="Google Shape;544;p3"/>
            <p:cNvSpPr/>
            <p:nvPr/>
          </p:nvSpPr>
          <p:spPr>
            <a:xfrm>
              <a:off x="855433" y="5802225"/>
              <a:ext cx="88900" cy="88900"/>
            </a:xfrm>
            <a:prstGeom prst="ellipse">
              <a:avLst/>
            </a:prstGeom>
            <a:solidFill>
              <a:schemeClr val="lt1">
                <a:alpha val="5764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5" name="Google Shape;545;p3"/>
            <p:cNvSpPr/>
            <p:nvPr/>
          </p:nvSpPr>
          <p:spPr>
            <a:xfrm>
              <a:off x="1082622" y="5802224"/>
              <a:ext cx="88900" cy="88900"/>
            </a:xfrm>
            <a:prstGeom prst="ellipse">
              <a:avLst/>
            </a:prstGeom>
            <a:solidFill>
              <a:schemeClr val="lt1">
                <a:alpha val="5764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6" name="Google Shape;546;p3"/>
            <p:cNvSpPr/>
            <p:nvPr/>
          </p:nvSpPr>
          <p:spPr>
            <a:xfrm>
              <a:off x="1309810" y="5802223"/>
              <a:ext cx="88900" cy="88900"/>
            </a:xfrm>
            <a:prstGeom prst="ellipse">
              <a:avLst/>
            </a:prstGeom>
            <a:solidFill>
              <a:schemeClr val="lt1">
                <a:alpha val="5764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7" name="Google Shape;547;p3"/>
            <p:cNvSpPr/>
            <p:nvPr/>
          </p:nvSpPr>
          <p:spPr>
            <a:xfrm>
              <a:off x="1536998" y="5802223"/>
              <a:ext cx="88900" cy="88900"/>
            </a:xfrm>
            <a:prstGeom prst="ellipse">
              <a:avLst/>
            </a:prstGeom>
            <a:solidFill>
              <a:schemeClr val="lt1">
                <a:alpha val="5764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8" name="Google Shape;548;p3"/>
            <p:cNvSpPr/>
            <p:nvPr/>
          </p:nvSpPr>
          <p:spPr>
            <a:xfrm>
              <a:off x="1764187" y="5802222"/>
              <a:ext cx="88900" cy="88900"/>
            </a:xfrm>
            <a:prstGeom prst="ellipse">
              <a:avLst/>
            </a:prstGeom>
            <a:solidFill>
              <a:schemeClr val="lt1">
                <a:alpha val="5764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9" name="Google Shape;549;p3"/>
            <p:cNvSpPr/>
            <p:nvPr/>
          </p:nvSpPr>
          <p:spPr>
            <a:xfrm>
              <a:off x="1991375" y="5802221"/>
              <a:ext cx="88900" cy="88900"/>
            </a:xfrm>
            <a:prstGeom prst="ellipse">
              <a:avLst/>
            </a:prstGeom>
            <a:solidFill>
              <a:schemeClr val="lt1">
                <a:alpha val="5764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0" name="Google Shape;550;p3"/>
            <p:cNvSpPr/>
            <p:nvPr/>
          </p:nvSpPr>
          <p:spPr>
            <a:xfrm>
              <a:off x="855433" y="6044706"/>
              <a:ext cx="88900" cy="88900"/>
            </a:xfrm>
            <a:prstGeom prst="ellipse">
              <a:avLst/>
            </a:prstGeom>
            <a:solidFill>
              <a:schemeClr val="lt1">
                <a:alpha val="5764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1" name="Google Shape;551;p3"/>
            <p:cNvSpPr/>
            <p:nvPr/>
          </p:nvSpPr>
          <p:spPr>
            <a:xfrm>
              <a:off x="1082622" y="6044705"/>
              <a:ext cx="88900" cy="88900"/>
            </a:xfrm>
            <a:prstGeom prst="ellipse">
              <a:avLst/>
            </a:prstGeom>
            <a:solidFill>
              <a:schemeClr val="lt1">
                <a:alpha val="5764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2" name="Google Shape;552;p3"/>
            <p:cNvSpPr/>
            <p:nvPr/>
          </p:nvSpPr>
          <p:spPr>
            <a:xfrm>
              <a:off x="1309810" y="6044704"/>
              <a:ext cx="88900" cy="88900"/>
            </a:xfrm>
            <a:prstGeom prst="ellipse">
              <a:avLst/>
            </a:prstGeom>
            <a:solidFill>
              <a:schemeClr val="lt1">
                <a:alpha val="5764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3" name="Google Shape;553;p3"/>
            <p:cNvSpPr/>
            <p:nvPr/>
          </p:nvSpPr>
          <p:spPr>
            <a:xfrm>
              <a:off x="1536998" y="6044704"/>
              <a:ext cx="88900" cy="88900"/>
            </a:xfrm>
            <a:prstGeom prst="ellipse">
              <a:avLst/>
            </a:prstGeom>
            <a:solidFill>
              <a:schemeClr val="lt1">
                <a:alpha val="5764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4" name="Google Shape;554;p3"/>
            <p:cNvSpPr/>
            <p:nvPr/>
          </p:nvSpPr>
          <p:spPr>
            <a:xfrm>
              <a:off x="1764187" y="6044703"/>
              <a:ext cx="88900" cy="88900"/>
            </a:xfrm>
            <a:prstGeom prst="ellipse">
              <a:avLst/>
            </a:prstGeom>
            <a:solidFill>
              <a:schemeClr val="lt1">
                <a:alpha val="5764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5" name="Google Shape;555;p3"/>
            <p:cNvSpPr/>
            <p:nvPr/>
          </p:nvSpPr>
          <p:spPr>
            <a:xfrm>
              <a:off x="1991375" y="6044702"/>
              <a:ext cx="88900" cy="88900"/>
            </a:xfrm>
            <a:prstGeom prst="ellipse">
              <a:avLst/>
            </a:prstGeom>
            <a:solidFill>
              <a:schemeClr val="lt1">
                <a:alpha val="5764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556" name="Google Shape;556;p3"/>
          <p:cNvGrpSpPr/>
          <p:nvPr/>
        </p:nvGrpSpPr>
        <p:grpSpPr>
          <a:xfrm>
            <a:off x="432783" y="409787"/>
            <a:ext cx="557573" cy="335679"/>
            <a:chOff x="3613637" y="2029240"/>
            <a:chExt cx="1274843" cy="767503"/>
          </a:xfrm>
        </p:grpSpPr>
        <p:pic>
          <p:nvPicPr>
            <p:cNvPr id="557" name="Google Shape;557;p3"/>
            <p:cNvPicPr preferRelativeResize="0"/>
            <p:nvPr/>
          </p:nvPicPr>
          <p:blipFill rotWithShape="1">
            <a:blip r:embed="rId4">
              <a:alphaModFix/>
            </a:blip>
            <a:srcRect/>
            <a:stretch/>
          </p:blipFill>
          <p:spPr>
            <a:xfrm>
              <a:off x="3613637" y="2029240"/>
              <a:ext cx="531347" cy="767502"/>
            </a:xfrm>
            <a:prstGeom prst="rect">
              <a:avLst/>
            </a:prstGeom>
            <a:noFill/>
            <a:ln>
              <a:noFill/>
            </a:ln>
          </p:spPr>
        </p:pic>
        <p:pic>
          <p:nvPicPr>
            <p:cNvPr id="558" name="Google Shape;558;p3"/>
            <p:cNvPicPr preferRelativeResize="0"/>
            <p:nvPr/>
          </p:nvPicPr>
          <p:blipFill rotWithShape="1">
            <a:blip r:embed="rId4">
              <a:alphaModFix/>
            </a:blip>
            <a:srcRect/>
            <a:stretch/>
          </p:blipFill>
          <p:spPr>
            <a:xfrm>
              <a:off x="3985385" y="2029241"/>
              <a:ext cx="531346" cy="767502"/>
            </a:xfrm>
            <a:prstGeom prst="rect">
              <a:avLst/>
            </a:prstGeom>
            <a:noFill/>
            <a:ln>
              <a:noFill/>
            </a:ln>
          </p:spPr>
        </p:pic>
        <p:pic>
          <p:nvPicPr>
            <p:cNvPr id="559" name="Google Shape;559;p3"/>
            <p:cNvPicPr preferRelativeResize="0"/>
            <p:nvPr/>
          </p:nvPicPr>
          <p:blipFill rotWithShape="1">
            <a:blip r:embed="rId5">
              <a:alphaModFix/>
            </a:blip>
            <a:srcRect/>
            <a:stretch/>
          </p:blipFill>
          <p:spPr>
            <a:xfrm>
              <a:off x="4357133" y="2029240"/>
              <a:ext cx="531347" cy="767502"/>
            </a:xfrm>
            <a:prstGeom prst="rect">
              <a:avLst/>
            </a:prstGeom>
            <a:noFill/>
            <a:ln>
              <a:noFill/>
            </a:ln>
          </p:spPr>
        </p:pic>
      </p:grpSp>
      <p:pic>
        <p:nvPicPr>
          <p:cNvPr id="560" name="Google Shape;560;p3" descr="A person in a suit&#10;&#10;Description automatically generated with medium confidence"/>
          <p:cNvPicPr preferRelativeResize="0">
            <a:picLocks noGrp="1"/>
          </p:cNvPicPr>
          <p:nvPr>
            <p:ph type="pic" idx="3"/>
          </p:nvPr>
        </p:nvPicPr>
        <p:blipFill rotWithShape="1">
          <a:blip r:embed="rId6">
            <a:alphaModFix/>
          </a:blip>
          <a:srcRect t="7815" b="7815"/>
          <a:stretch/>
        </p:blipFill>
        <p:spPr>
          <a:xfrm>
            <a:off x="671625" y="1729515"/>
            <a:ext cx="3724974" cy="3724974"/>
          </a:xfrm>
          <a:prstGeom prst="rect">
            <a:avLst/>
          </a:prstGeom>
          <a:solidFill>
            <a:schemeClr val="lt1"/>
          </a:solidFill>
          <a:ln w="9525" cap="flat" cmpd="sng">
            <a:solidFill>
              <a:srgbClr val="B7D475"/>
            </a:solidFill>
            <a:prstDash val="solid"/>
            <a:round/>
            <a:headEnd type="none" w="sm" len="sm"/>
            <a:tailEnd type="none" w="sm" len="sm"/>
          </a:ln>
        </p:spPr>
      </p:pic>
      <p:sp>
        <p:nvSpPr>
          <p:cNvPr id="2" name="TextBox 1"/>
          <p:cNvSpPr txBox="1"/>
          <p:nvPr/>
        </p:nvSpPr>
        <p:spPr>
          <a:xfrm>
            <a:off x="4854428" y="62828"/>
            <a:ext cx="6172200" cy="2031325"/>
          </a:xfrm>
          <a:prstGeom prst="rect">
            <a:avLst/>
          </a:prstGeom>
          <a:noFill/>
        </p:spPr>
        <p:txBody>
          <a:bodyPr wrap="square" rtlCol="0">
            <a:spAutoFit/>
          </a:bodyPr>
          <a:lstStyle/>
          <a:p>
            <a:r>
              <a:rPr lang="en-US" sz="1800" b="1" dirty="0">
                <a:solidFill>
                  <a:schemeClr val="bg1"/>
                </a:solidFill>
              </a:rPr>
              <a:t>Looking for a challenging, exciting and financially rewarding career? We have sales, marketing, CNC equipment, plastics fabrication and warehouse position open. </a:t>
            </a:r>
          </a:p>
          <a:p>
            <a:endParaRPr lang="en-US" sz="1800" b="1" dirty="0">
              <a:solidFill>
                <a:schemeClr val="bg1"/>
              </a:solidFill>
            </a:endParaRPr>
          </a:p>
          <a:p>
            <a:r>
              <a:rPr lang="en-US" sz="1800" b="1" dirty="0">
                <a:solidFill>
                  <a:schemeClr val="bg1"/>
                </a:solidFill>
              </a:rPr>
              <a:t>Visit our website at modernplastics.com or e-mail me at Bing Carbone at </a:t>
            </a:r>
            <a:r>
              <a:rPr lang="en-US" sz="1800" b="1" dirty="0" err="1">
                <a:solidFill>
                  <a:schemeClr val="bg1"/>
                </a:solidFill>
              </a:rPr>
              <a:t>bcarbone</a:t>
            </a:r>
            <a:r>
              <a:rPr lang="en-US" sz="1800" b="1" dirty="0">
                <a:solidFill>
                  <a:schemeClr val="bg1"/>
                </a:solidFill>
              </a:rPr>
              <a:t> @ modernplastics.com </a:t>
            </a:r>
          </a:p>
        </p:txBody>
      </p:sp>
      <p:sp>
        <p:nvSpPr>
          <p:cNvPr id="3" name="TextBox 2"/>
          <p:cNvSpPr txBox="1"/>
          <p:nvPr/>
        </p:nvSpPr>
        <p:spPr>
          <a:xfrm>
            <a:off x="5287247" y="5680879"/>
            <a:ext cx="5785338" cy="338554"/>
          </a:xfrm>
          <a:prstGeom prst="rect">
            <a:avLst/>
          </a:prstGeom>
          <a:noFill/>
        </p:spPr>
        <p:txBody>
          <a:bodyPr wrap="square" rtlCol="0">
            <a:spAutoFit/>
          </a:bodyPr>
          <a:lstStyle/>
          <a:p>
            <a:r>
              <a:rPr lang="en-US" sz="1600" dirty="0">
                <a:solidFill>
                  <a:schemeClr val="bg1"/>
                </a:solidFill>
              </a:rPr>
              <a:t>88 Long Hill Cross Road, Shelton, Connecticut 06484 USA</a:t>
            </a:r>
          </a:p>
        </p:txBody>
      </p:sp>
      <p:pic>
        <p:nvPicPr>
          <p:cNvPr id="7" name="Picture 6">
            <a:extLst>
              <a:ext uri="{FF2B5EF4-FFF2-40B4-BE49-F238E27FC236}">
                <a16:creationId xmlns:a16="http://schemas.microsoft.com/office/drawing/2014/main" id="{B0A84380-DF02-4071-8037-7E046364A5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72474" y="3379744"/>
            <a:ext cx="2675160" cy="267516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5810A-9024-4997-8B0A-E1609F0E86D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6E7E04D-3441-42DC-98FB-3D7818A67E4E}"/>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FF5505A3-248A-412F-B798-FA81EA384AA1}"/>
              </a:ext>
            </a:extLst>
          </p:cNvPr>
          <p:cNvPicPr>
            <a:picLocks noChangeAspect="1"/>
          </p:cNvPicPr>
          <p:nvPr/>
        </p:nvPicPr>
        <p:blipFill>
          <a:blip r:embed="rId2"/>
          <a:stretch>
            <a:fillRect/>
          </a:stretch>
        </p:blipFill>
        <p:spPr>
          <a:xfrm>
            <a:off x="4762" y="17800"/>
            <a:ext cx="12182475" cy="6840199"/>
          </a:xfrm>
          <a:prstGeom prst="rect">
            <a:avLst/>
          </a:prstGeom>
        </p:spPr>
      </p:pic>
      <p:pic>
        <p:nvPicPr>
          <p:cNvPr id="6" name="Picture 5">
            <a:extLst>
              <a:ext uri="{FF2B5EF4-FFF2-40B4-BE49-F238E27FC236}">
                <a16:creationId xmlns:a16="http://schemas.microsoft.com/office/drawing/2014/main" id="{FB910B00-8322-4BDD-9426-F24423A95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6180" y="6367464"/>
            <a:ext cx="1898846" cy="488275"/>
          </a:xfrm>
          <a:prstGeom prst="rect">
            <a:avLst/>
          </a:prstGeom>
          <a:noFill/>
          <a:ln>
            <a:noFill/>
          </a:ln>
          <a:effectLst>
            <a:glow>
              <a:schemeClr val="tx1">
                <a:alpha val="60000"/>
              </a:schemeClr>
            </a:glow>
          </a:effectLst>
        </p:spPr>
      </p:pic>
      <p:pic>
        <p:nvPicPr>
          <p:cNvPr id="7" name="Picture 6">
            <a:extLst>
              <a:ext uri="{FF2B5EF4-FFF2-40B4-BE49-F238E27FC236}">
                <a16:creationId xmlns:a16="http://schemas.microsoft.com/office/drawing/2014/main" id="{0830BBF6-97AB-469A-BB56-FEA827CBBA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7440" y="4603083"/>
            <a:ext cx="2237117" cy="2237117"/>
          </a:xfrm>
          <a:prstGeom prst="rect">
            <a:avLst/>
          </a:prstGeom>
        </p:spPr>
      </p:pic>
    </p:spTree>
    <p:extLst>
      <p:ext uri="{BB962C8B-B14F-4D97-AF65-F5344CB8AC3E}">
        <p14:creationId xmlns:p14="http://schemas.microsoft.com/office/powerpoint/2010/main" val="1556405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5810A-9024-4997-8B0A-E1609F0E86D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6E7E04D-3441-42DC-98FB-3D7818A67E4E}"/>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1ABC3DEC-2CAA-4E40-9A6E-DD72FEB4883F}"/>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08ADAFD5-441B-465D-910B-A862472CE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1798" y="6221897"/>
            <a:ext cx="2020285" cy="519502"/>
          </a:xfrm>
          <a:prstGeom prst="rect">
            <a:avLst/>
          </a:prstGeom>
          <a:effectLst>
            <a:glow>
              <a:schemeClr val="tx1">
                <a:alpha val="60000"/>
              </a:schemeClr>
            </a:glow>
          </a:effectLst>
        </p:spPr>
      </p:pic>
      <p:pic>
        <p:nvPicPr>
          <p:cNvPr id="8" name="Picture 7">
            <a:extLst>
              <a:ext uri="{FF2B5EF4-FFF2-40B4-BE49-F238E27FC236}">
                <a16:creationId xmlns:a16="http://schemas.microsoft.com/office/drawing/2014/main" id="{5C2A1A51-DC42-48FE-BA61-411E70D729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8883" y="2192802"/>
            <a:ext cx="2237117" cy="2237117"/>
          </a:xfrm>
          <a:prstGeom prst="rect">
            <a:avLst/>
          </a:prstGeom>
        </p:spPr>
      </p:pic>
    </p:spTree>
    <p:extLst>
      <p:ext uri="{BB962C8B-B14F-4D97-AF65-F5344CB8AC3E}">
        <p14:creationId xmlns:p14="http://schemas.microsoft.com/office/powerpoint/2010/main" val="2124767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9940"/>
            <a:ext cx="12192000" cy="686794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88468" y="4451644"/>
            <a:ext cx="2237117" cy="2237117"/>
          </a:xfrm>
          <a:prstGeom prst="rect">
            <a:avLst/>
          </a:prstGeom>
        </p:spPr>
      </p:pic>
      <p:sp>
        <p:nvSpPr>
          <p:cNvPr id="13" name="Rectangle 12"/>
          <p:cNvSpPr/>
          <p:nvPr/>
        </p:nvSpPr>
        <p:spPr>
          <a:xfrm>
            <a:off x="2505796" y="4365812"/>
            <a:ext cx="6713067" cy="2492188"/>
          </a:xfrm>
          <a:prstGeom prst="rect">
            <a:avLst/>
          </a:prstGeom>
          <a:solidFill>
            <a:schemeClr val="accent1">
              <a:lumMod val="5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859252" y="4365696"/>
            <a:ext cx="6333891" cy="2554545"/>
          </a:xfrm>
          <a:prstGeom prst="rect">
            <a:avLst/>
          </a:prstGeom>
          <a:noFill/>
        </p:spPr>
        <p:txBody>
          <a:bodyPr wrap="square" rtlCol="0">
            <a:spAutoFit/>
          </a:bodyPr>
          <a:lstStyle/>
          <a:p>
            <a:r>
              <a:rPr lang="en-US" sz="2000" b="1" dirty="0">
                <a:solidFill>
                  <a:schemeClr val="bg1"/>
                </a:solidFill>
              </a:rPr>
              <a:t>PTA Plastics </a:t>
            </a:r>
            <a:r>
              <a:rPr lang="en-US" sz="2000" dirty="0">
                <a:solidFill>
                  <a:schemeClr val="bg1"/>
                </a:solidFill>
              </a:rPr>
              <a:t>is an Employee-Owned plastic injection molding company focused on product design and production.</a:t>
            </a:r>
          </a:p>
          <a:p>
            <a:endParaRPr lang="en-US" sz="2000" dirty="0">
              <a:solidFill>
                <a:schemeClr val="bg1"/>
              </a:solidFill>
            </a:endParaRPr>
          </a:p>
          <a:p>
            <a:r>
              <a:rPr lang="en-US" sz="2000" dirty="0">
                <a:solidFill>
                  <a:schemeClr val="bg1"/>
                </a:solidFill>
              </a:rPr>
              <a:t>With an emphasis on the medical, defense, and safety &amp; security industries</a:t>
            </a:r>
            <a:r>
              <a:rPr lang="en-US" sz="2000" b="1" dirty="0">
                <a:solidFill>
                  <a:schemeClr val="bg1"/>
                </a:solidFill>
              </a:rPr>
              <a:t>, PTA Plastics </a:t>
            </a:r>
            <a:r>
              <a:rPr lang="en-US" sz="2000" dirty="0">
                <a:solidFill>
                  <a:schemeClr val="bg1"/>
                </a:solidFill>
              </a:rPr>
              <a:t>will help you find the solutions you need for your thermoplastic products.</a:t>
            </a:r>
          </a:p>
          <a:p>
            <a:pPr algn="r"/>
            <a:r>
              <a:rPr lang="en-US" sz="2000" dirty="0">
                <a:solidFill>
                  <a:schemeClr val="bg1"/>
                </a:solidFill>
              </a:rPr>
              <a:t>Located: Oxford, CT </a:t>
            </a:r>
            <a:endParaRPr lang="en-US" sz="2000" dirty="0">
              <a:solidFill>
                <a:srgbClr val="FF0000"/>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595" y="133439"/>
            <a:ext cx="2235201" cy="1444008"/>
          </a:xfrm>
          <a:prstGeom prst="rect">
            <a:avLst/>
          </a:prstGeom>
          <a:effectLst>
            <a:glow rad="50800">
              <a:schemeClr val="bg1">
                <a:alpha val="60000"/>
              </a:schemeClr>
            </a:glow>
          </a:effectLst>
        </p:spPr>
      </p:pic>
      <p:pic>
        <p:nvPicPr>
          <p:cNvPr id="11" name="Picture 10">
            <a:extLst>
              <a:ext uri="{FF2B5EF4-FFF2-40B4-BE49-F238E27FC236}">
                <a16:creationId xmlns:a16="http://schemas.microsoft.com/office/drawing/2014/main" id="{0D298CFA-C878-4B0B-8423-2B265AFDD25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555040" y="133567"/>
            <a:ext cx="2300783" cy="153373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6" name="Picture 15">
            <a:extLst>
              <a:ext uri="{FF2B5EF4-FFF2-40B4-BE49-F238E27FC236}">
                <a16:creationId xmlns:a16="http://schemas.microsoft.com/office/drawing/2014/main" id="{EAB5768B-6657-4CCC-BB64-EBBBCF108DB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555145" y="1810883"/>
            <a:ext cx="2300572" cy="153385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7" name="Picture 16">
            <a:extLst>
              <a:ext uri="{FF2B5EF4-FFF2-40B4-BE49-F238E27FC236}">
                <a16:creationId xmlns:a16="http://schemas.microsoft.com/office/drawing/2014/main" id="{2CECD132-EAAF-4443-8A9F-0FDF59172B8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555040" y="3513322"/>
            <a:ext cx="2300783" cy="153373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8" name="Picture 17">
            <a:extLst>
              <a:ext uri="{FF2B5EF4-FFF2-40B4-BE49-F238E27FC236}">
                <a16:creationId xmlns:a16="http://schemas.microsoft.com/office/drawing/2014/main" id="{3A4214AB-C648-4EE6-BF47-76103E65C7D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7116640" y="133569"/>
            <a:ext cx="2300783" cy="153373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9" name="Picture 18">
            <a:extLst>
              <a:ext uri="{FF2B5EF4-FFF2-40B4-BE49-F238E27FC236}">
                <a16:creationId xmlns:a16="http://schemas.microsoft.com/office/drawing/2014/main" id="{35F17588-18D2-43A1-BF87-A7CAEA22AAC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678240" y="133560"/>
            <a:ext cx="2300783" cy="153375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5" name="Picture 14">
            <a:extLst>
              <a:ext uri="{FF2B5EF4-FFF2-40B4-BE49-F238E27FC236}">
                <a16:creationId xmlns:a16="http://schemas.microsoft.com/office/drawing/2014/main" id="{7DCBADB5-69C5-426C-9C10-136443B6B8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75964" y="6221897"/>
            <a:ext cx="2020285" cy="519502"/>
          </a:xfrm>
          <a:prstGeom prst="rect">
            <a:avLst/>
          </a:prstGeom>
          <a:effectLst>
            <a:glow>
              <a:schemeClr val="tx1">
                <a:alpha val="60000"/>
              </a:schemeClr>
            </a:glow>
          </a:effectLst>
        </p:spPr>
      </p:pic>
    </p:spTree>
    <p:extLst>
      <p:ext uri="{BB962C8B-B14F-4D97-AF65-F5344CB8AC3E}">
        <p14:creationId xmlns:p14="http://schemas.microsoft.com/office/powerpoint/2010/main" val="207743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4D0A0A-5FB6-4FEF-A6F0-E505A2D920DE}"/>
              </a:ext>
            </a:extLst>
          </p:cNvPr>
          <p:cNvSpPr/>
          <p:nvPr/>
        </p:nvSpPr>
        <p:spPr>
          <a:xfrm>
            <a:off x="0" y="0"/>
            <a:ext cx="12192000" cy="6858000"/>
          </a:xfrm>
          <a:prstGeom prst="rect">
            <a:avLst/>
          </a:prstGeom>
          <a:solidFill>
            <a:srgbClr val="0A2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eeform 39">
            <a:extLst>
              <a:ext uri="{FF2B5EF4-FFF2-40B4-BE49-F238E27FC236}">
                <a16:creationId xmlns:a16="http://schemas.microsoft.com/office/drawing/2014/main" id="{D882ED7B-71AE-4F98-A973-DB23856B2D9E}"/>
              </a:ext>
            </a:extLst>
          </p:cNvPr>
          <p:cNvSpPr>
            <a:spLocks noChangeArrowheads="1"/>
          </p:cNvSpPr>
          <p:nvPr/>
        </p:nvSpPr>
        <p:spPr bwMode="auto">
          <a:xfrm>
            <a:off x="0" y="0"/>
            <a:ext cx="8629527" cy="6858000"/>
          </a:xfrm>
          <a:custGeom>
            <a:avLst/>
            <a:gdLst>
              <a:gd name="connsiteX0" fmla="*/ 3074894 w 8653826"/>
              <a:gd name="connsiteY0" fmla="*/ 3263380 h 6877311"/>
              <a:gd name="connsiteX1" fmla="*/ 3256271 w 8653826"/>
              <a:gd name="connsiteY1" fmla="*/ 3444997 h 6877311"/>
              <a:gd name="connsiteX2" fmla="*/ 6080987 w 8653826"/>
              <a:gd name="connsiteY2" fmla="*/ 6273452 h 6877311"/>
              <a:gd name="connsiteX3" fmla="*/ 6262363 w 8653826"/>
              <a:gd name="connsiteY3" fmla="*/ 6452092 h 6877311"/>
              <a:gd name="connsiteX4" fmla="*/ 6080987 w 8653826"/>
              <a:gd name="connsiteY4" fmla="*/ 6633708 h 6877311"/>
              <a:gd name="connsiteX5" fmla="*/ 3830134 w 8653826"/>
              <a:gd name="connsiteY5" fmla="*/ 5698829 h 6877311"/>
              <a:gd name="connsiteX6" fmla="*/ 2896491 w 8653826"/>
              <a:gd name="connsiteY6" fmla="*/ 3444997 h 6877311"/>
              <a:gd name="connsiteX7" fmla="*/ 3074894 w 8653826"/>
              <a:gd name="connsiteY7" fmla="*/ 3263380 h 6877311"/>
              <a:gd name="connsiteX8" fmla="*/ 5661639 w 8653826"/>
              <a:gd name="connsiteY8" fmla="*/ 1406676 h 6877311"/>
              <a:gd name="connsiteX9" fmla="*/ 5733561 w 8653826"/>
              <a:gd name="connsiteY9" fmla="*/ 1473660 h 6877311"/>
              <a:gd name="connsiteX10" fmla="*/ 5665170 w 8653826"/>
              <a:gd name="connsiteY10" fmla="*/ 1580835 h 6877311"/>
              <a:gd name="connsiteX11" fmla="*/ 4309259 w 8653826"/>
              <a:gd name="connsiteY11" fmla="*/ 2738920 h 6877311"/>
              <a:gd name="connsiteX12" fmla="*/ 4226001 w 8653826"/>
              <a:gd name="connsiteY12" fmla="*/ 2795484 h 6877311"/>
              <a:gd name="connsiteX13" fmla="*/ 4193292 w 8653826"/>
              <a:gd name="connsiteY13" fmla="*/ 2789530 h 6877311"/>
              <a:gd name="connsiteX14" fmla="*/ 4145717 w 8653826"/>
              <a:gd name="connsiteY14" fmla="*/ 2673424 h 6877311"/>
              <a:gd name="connsiteX15" fmla="*/ 5626515 w 8653826"/>
              <a:gd name="connsiteY15" fmla="*/ 1408164 h 6877311"/>
              <a:gd name="connsiteX16" fmla="*/ 5661639 w 8653826"/>
              <a:gd name="connsiteY16" fmla="*/ 1406676 h 6877311"/>
              <a:gd name="connsiteX17" fmla="*/ 6081148 w 8653826"/>
              <a:gd name="connsiteY17" fmla="*/ 868948 h 6877311"/>
              <a:gd name="connsiteX18" fmla="*/ 7901355 w 8653826"/>
              <a:gd name="connsiteY18" fmla="*/ 1622289 h 6877311"/>
              <a:gd name="connsiteX19" fmla="*/ 8653826 w 8653826"/>
              <a:gd name="connsiteY19" fmla="*/ 3444601 h 6877311"/>
              <a:gd name="connsiteX20" fmla="*/ 8472400 w 8653826"/>
              <a:gd name="connsiteY20" fmla="*/ 3623259 h 6877311"/>
              <a:gd name="connsiteX21" fmla="*/ 8293949 w 8653826"/>
              <a:gd name="connsiteY21" fmla="*/ 3444601 h 6877311"/>
              <a:gd name="connsiteX22" fmla="*/ 6081148 w 8653826"/>
              <a:gd name="connsiteY22" fmla="*/ 1229242 h 6877311"/>
              <a:gd name="connsiteX23" fmla="*/ 3871321 w 8653826"/>
              <a:gd name="connsiteY23" fmla="*/ 3444601 h 6877311"/>
              <a:gd name="connsiteX24" fmla="*/ 6081148 w 8653826"/>
              <a:gd name="connsiteY24" fmla="*/ 5656984 h 6877311"/>
              <a:gd name="connsiteX25" fmla="*/ 6262574 w 8653826"/>
              <a:gd name="connsiteY25" fmla="*/ 5838619 h 6877311"/>
              <a:gd name="connsiteX26" fmla="*/ 6081148 w 8653826"/>
              <a:gd name="connsiteY26" fmla="*/ 6017277 h 6877311"/>
              <a:gd name="connsiteX27" fmla="*/ 4263915 w 8653826"/>
              <a:gd name="connsiteY27" fmla="*/ 5263936 h 6877311"/>
              <a:gd name="connsiteX28" fmla="*/ 3508469 w 8653826"/>
              <a:gd name="connsiteY28" fmla="*/ 3444601 h 6877311"/>
              <a:gd name="connsiteX29" fmla="*/ 4263915 w 8653826"/>
              <a:gd name="connsiteY29" fmla="*/ 1622289 h 6877311"/>
              <a:gd name="connsiteX30" fmla="*/ 6081148 w 8653826"/>
              <a:gd name="connsiteY30" fmla="*/ 868948 h 6877311"/>
              <a:gd name="connsiteX31" fmla="*/ 0 w 8653826"/>
              <a:gd name="connsiteY31" fmla="*/ 0 h 6877311"/>
              <a:gd name="connsiteX32" fmla="*/ 5368164 w 8653826"/>
              <a:gd name="connsiteY32" fmla="*/ 0 h 6877311"/>
              <a:gd name="connsiteX33" fmla="*/ 2569581 w 8653826"/>
              <a:gd name="connsiteY33" fmla="*/ 3444610 h 6877311"/>
              <a:gd name="connsiteX34" fmla="*/ 5323553 w 8653826"/>
              <a:gd name="connsiteY34" fmla="*/ 6877311 h 6877311"/>
              <a:gd name="connsiteX35" fmla="*/ 0 w 8653826"/>
              <a:gd name="connsiteY35" fmla="*/ 6877311 h 6877311"/>
              <a:gd name="connsiteX36" fmla="*/ 0 w 8653826"/>
              <a:gd name="connsiteY36" fmla="*/ 0 h 687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653826" h="6877311">
                <a:moveTo>
                  <a:pt x="3074894" y="3263380"/>
                </a:moveTo>
                <a:cubicBezTo>
                  <a:pt x="3175989" y="3263380"/>
                  <a:pt x="3256271" y="3343768"/>
                  <a:pt x="3256271" y="3444997"/>
                </a:cubicBezTo>
                <a:cubicBezTo>
                  <a:pt x="3256271" y="5002136"/>
                  <a:pt x="4522933" y="6273452"/>
                  <a:pt x="6080987" y="6273452"/>
                </a:cubicBezTo>
                <a:cubicBezTo>
                  <a:pt x="6182082" y="6273452"/>
                  <a:pt x="6262363" y="6353840"/>
                  <a:pt x="6262363" y="6452092"/>
                </a:cubicBezTo>
                <a:cubicBezTo>
                  <a:pt x="6262363" y="6553320"/>
                  <a:pt x="6182082" y="6633708"/>
                  <a:pt x="6080987" y="6633708"/>
                </a:cubicBezTo>
                <a:cubicBezTo>
                  <a:pt x="5230598" y="6633708"/>
                  <a:pt x="4430758" y="6303225"/>
                  <a:pt x="3830134" y="5698829"/>
                </a:cubicBezTo>
                <a:cubicBezTo>
                  <a:pt x="3226537" y="5097410"/>
                  <a:pt x="2896491" y="4296511"/>
                  <a:pt x="2896491" y="3444997"/>
                </a:cubicBezTo>
                <a:cubicBezTo>
                  <a:pt x="2896491" y="3343768"/>
                  <a:pt x="2976773" y="3263380"/>
                  <a:pt x="3074894" y="3263380"/>
                </a:cubicBezTo>
                <a:close/>
                <a:moveTo>
                  <a:pt x="5661639" y="1406676"/>
                </a:moveTo>
                <a:cubicBezTo>
                  <a:pt x="5695649" y="1412258"/>
                  <a:pt x="5724641" y="1437935"/>
                  <a:pt x="5733561" y="1473660"/>
                </a:cubicBezTo>
                <a:cubicBezTo>
                  <a:pt x="5742481" y="1521293"/>
                  <a:pt x="5712746" y="1568927"/>
                  <a:pt x="5665170" y="1580835"/>
                </a:cubicBezTo>
                <a:cubicBezTo>
                  <a:pt x="5049658" y="1717781"/>
                  <a:pt x="4544164" y="2152435"/>
                  <a:pt x="4309259" y="2738920"/>
                </a:cubicBezTo>
                <a:cubicBezTo>
                  <a:pt x="4297365" y="2774645"/>
                  <a:pt x="4261683" y="2795484"/>
                  <a:pt x="4226001" y="2795484"/>
                </a:cubicBezTo>
                <a:cubicBezTo>
                  <a:pt x="4217080" y="2795484"/>
                  <a:pt x="4205186" y="2792507"/>
                  <a:pt x="4193292" y="2789530"/>
                </a:cubicBezTo>
                <a:cubicBezTo>
                  <a:pt x="4148690" y="2771668"/>
                  <a:pt x="4124902" y="2718080"/>
                  <a:pt x="4145717" y="2673424"/>
                </a:cubicBezTo>
                <a:cubicBezTo>
                  <a:pt x="4398463" y="2030374"/>
                  <a:pt x="4954506" y="1557018"/>
                  <a:pt x="5626515" y="1408164"/>
                </a:cubicBezTo>
                <a:cubicBezTo>
                  <a:pt x="5638409" y="1405187"/>
                  <a:pt x="5650303" y="1404815"/>
                  <a:pt x="5661639" y="1406676"/>
                </a:cubicBezTo>
                <a:close/>
                <a:moveTo>
                  <a:pt x="6081148" y="868948"/>
                </a:moveTo>
                <a:cubicBezTo>
                  <a:pt x="6768187" y="868948"/>
                  <a:pt x="7413587" y="1136935"/>
                  <a:pt x="7901355" y="1622289"/>
                </a:cubicBezTo>
                <a:cubicBezTo>
                  <a:pt x="8386149" y="2107644"/>
                  <a:pt x="8653826" y="2756769"/>
                  <a:pt x="8653826" y="3444601"/>
                </a:cubicBezTo>
                <a:cubicBezTo>
                  <a:pt x="8653826" y="3542863"/>
                  <a:pt x="8573523" y="3623259"/>
                  <a:pt x="8472400" y="3623259"/>
                </a:cubicBezTo>
                <a:cubicBezTo>
                  <a:pt x="8374252" y="3623259"/>
                  <a:pt x="8293949" y="3542863"/>
                  <a:pt x="8293949" y="3444601"/>
                </a:cubicBezTo>
                <a:cubicBezTo>
                  <a:pt x="8293949" y="2223772"/>
                  <a:pt x="7300567" y="1229242"/>
                  <a:pt x="6081148" y="1229242"/>
                </a:cubicBezTo>
                <a:cubicBezTo>
                  <a:pt x="4861728" y="1229242"/>
                  <a:pt x="3871321" y="2223772"/>
                  <a:pt x="3871321" y="3444601"/>
                </a:cubicBezTo>
                <a:cubicBezTo>
                  <a:pt x="3871321" y="4665431"/>
                  <a:pt x="4861728" y="5656984"/>
                  <a:pt x="6081148" y="5656984"/>
                </a:cubicBezTo>
                <a:cubicBezTo>
                  <a:pt x="6182270" y="5656984"/>
                  <a:pt x="6262574" y="5737380"/>
                  <a:pt x="6262574" y="5838619"/>
                </a:cubicBezTo>
                <a:cubicBezTo>
                  <a:pt x="6262574" y="5936881"/>
                  <a:pt x="6182270" y="6017277"/>
                  <a:pt x="6081148" y="6017277"/>
                </a:cubicBezTo>
                <a:cubicBezTo>
                  <a:pt x="5394109" y="6017277"/>
                  <a:pt x="4748708" y="5752268"/>
                  <a:pt x="4263915" y="5263936"/>
                </a:cubicBezTo>
                <a:cubicBezTo>
                  <a:pt x="3776147" y="4778581"/>
                  <a:pt x="3508469" y="4132435"/>
                  <a:pt x="3508469" y="3444601"/>
                </a:cubicBezTo>
                <a:cubicBezTo>
                  <a:pt x="3508469" y="2756769"/>
                  <a:pt x="3776147" y="2107644"/>
                  <a:pt x="4263915" y="1622289"/>
                </a:cubicBezTo>
                <a:cubicBezTo>
                  <a:pt x="4748708" y="1136935"/>
                  <a:pt x="5394109" y="868948"/>
                  <a:pt x="6081148" y="868948"/>
                </a:cubicBezTo>
                <a:close/>
                <a:moveTo>
                  <a:pt x="0" y="0"/>
                </a:moveTo>
                <a:cubicBezTo>
                  <a:pt x="0" y="0"/>
                  <a:pt x="0" y="0"/>
                  <a:pt x="5368164" y="0"/>
                </a:cubicBezTo>
                <a:cubicBezTo>
                  <a:pt x="3771098" y="330468"/>
                  <a:pt x="2569581" y="1747611"/>
                  <a:pt x="2569581" y="3444610"/>
                </a:cubicBezTo>
                <a:cubicBezTo>
                  <a:pt x="2569581" y="5123746"/>
                  <a:pt x="3747306" y="6528980"/>
                  <a:pt x="5323553" y="6877311"/>
                </a:cubicBezTo>
                <a:cubicBezTo>
                  <a:pt x="5323553" y="6877311"/>
                  <a:pt x="5323553" y="6877311"/>
                  <a:pt x="0" y="6877311"/>
                </a:cubicBezTo>
                <a:cubicBezTo>
                  <a:pt x="0" y="6877311"/>
                  <a:pt x="0" y="6877311"/>
                  <a:pt x="0" y="0"/>
                </a:cubicBezTo>
                <a:close/>
              </a:path>
            </a:pathLst>
          </a:custGeom>
          <a:blipFill dpi="0" rotWithShape="1">
            <a:blip r:embed="rId2" cstate="print">
              <a:extLst>
                <a:ext uri="{28A0092B-C50C-407E-A947-70E740481C1C}">
                  <a14:useLocalDpi xmlns:a14="http://schemas.microsoft.com/office/drawing/2010/main" val="0"/>
                </a:ext>
              </a:extLst>
            </a:blip>
            <a:srcRect/>
            <a:stretch>
              <a:fillRect/>
            </a:stretch>
          </a:blipFill>
          <a:ln>
            <a:noFill/>
          </a:ln>
        </p:spPr>
        <p:txBody>
          <a:bodyPr vert="horz" wrap="square" lIns="91440" tIns="45720" rIns="91440" bIns="45720" numCol="1" anchor="t" anchorCtr="0" compatLnSpc="1">
            <a:prstTxWarp prst="textNoShape">
              <a:avLst/>
            </a:prstTxWarp>
            <a:noAutofit/>
          </a:bodyPr>
          <a:lstStyle/>
          <a:p>
            <a:endParaRPr lang="en-US"/>
          </a:p>
        </p:txBody>
      </p:sp>
      <p:sp>
        <p:nvSpPr>
          <p:cNvPr id="4" name="Freeform 6">
            <a:extLst>
              <a:ext uri="{FF2B5EF4-FFF2-40B4-BE49-F238E27FC236}">
                <a16:creationId xmlns:a16="http://schemas.microsoft.com/office/drawing/2014/main" id="{30ECFEC6-C1BF-4C38-97D7-FE3D2FF25605}"/>
              </a:ext>
            </a:extLst>
          </p:cNvPr>
          <p:cNvSpPr>
            <a:spLocks/>
          </p:cNvSpPr>
          <p:nvPr/>
        </p:nvSpPr>
        <p:spPr bwMode="auto">
          <a:xfrm>
            <a:off x="1812656" y="5272663"/>
            <a:ext cx="674363" cy="32678"/>
          </a:xfrm>
          <a:custGeom>
            <a:avLst/>
            <a:gdLst>
              <a:gd name="T0" fmla="*/ 227 w 227"/>
              <a:gd name="T1" fmla="*/ 5 h 11"/>
              <a:gd name="T2" fmla="*/ 221 w 227"/>
              <a:gd name="T3" fmla="*/ 11 h 11"/>
              <a:gd name="T4" fmla="*/ 5 w 227"/>
              <a:gd name="T5" fmla="*/ 11 h 11"/>
              <a:gd name="T6" fmla="*/ 0 w 227"/>
              <a:gd name="T7" fmla="*/ 5 h 11"/>
              <a:gd name="T8" fmla="*/ 0 w 227"/>
              <a:gd name="T9" fmla="*/ 5 h 11"/>
              <a:gd name="T10" fmla="*/ 5 w 227"/>
              <a:gd name="T11" fmla="*/ 0 h 11"/>
              <a:gd name="T12" fmla="*/ 221 w 227"/>
              <a:gd name="T13" fmla="*/ 0 h 11"/>
              <a:gd name="T14" fmla="*/ 227 w 227"/>
              <a:gd name="T15" fmla="*/ 5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11">
                <a:moveTo>
                  <a:pt x="227" y="5"/>
                </a:moveTo>
                <a:cubicBezTo>
                  <a:pt x="227" y="9"/>
                  <a:pt x="224" y="11"/>
                  <a:pt x="221" y="11"/>
                </a:cubicBezTo>
                <a:cubicBezTo>
                  <a:pt x="5" y="11"/>
                  <a:pt x="5" y="11"/>
                  <a:pt x="5" y="11"/>
                </a:cubicBezTo>
                <a:cubicBezTo>
                  <a:pt x="2" y="11"/>
                  <a:pt x="0" y="9"/>
                  <a:pt x="0" y="5"/>
                </a:cubicBezTo>
                <a:cubicBezTo>
                  <a:pt x="0" y="5"/>
                  <a:pt x="0" y="5"/>
                  <a:pt x="0" y="5"/>
                </a:cubicBezTo>
                <a:cubicBezTo>
                  <a:pt x="0" y="2"/>
                  <a:pt x="2" y="0"/>
                  <a:pt x="5" y="0"/>
                </a:cubicBezTo>
                <a:cubicBezTo>
                  <a:pt x="221" y="0"/>
                  <a:pt x="221" y="0"/>
                  <a:pt x="221" y="0"/>
                </a:cubicBezTo>
                <a:cubicBezTo>
                  <a:pt x="224" y="0"/>
                  <a:pt x="227" y="2"/>
                  <a:pt x="227" y="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8">
            <a:extLst>
              <a:ext uri="{FF2B5EF4-FFF2-40B4-BE49-F238E27FC236}">
                <a16:creationId xmlns:a16="http://schemas.microsoft.com/office/drawing/2014/main" id="{260A8564-EB7C-4E33-8AE7-3212B3624394}"/>
              </a:ext>
            </a:extLst>
          </p:cNvPr>
          <p:cNvSpPr>
            <a:spLocks noEditPoints="1"/>
          </p:cNvSpPr>
          <p:nvPr/>
        </p:nvSpPr>
        <p:spPr bwMode="auto">
          <a:xfrm>
            <a:off x="4266012" y="1622035"/>
            <a:ext cx="4880959" cy="3876843"/>
          </a:xfrm>
          <a:custGeom>
            <a:avLst/>
            <a:gdLst>
              <a:gd name="T0" fmla="*/ 1188 w 1642"/>
              <a:gd name="T1" fmla="*/ 794 h 1302"/>
              <a:gd name="T2" fmla="*/ 1188 w 1642"/>
              <a:gd name="T3" fmla="*/ 807 h 1302"/>
              <a:gd name="T4" fmla="*/ 1187 w 1642"/>
              <a:gd name="T5" fmla="*/ 821 h 1302"/>
              <a:gd name="T6" fmla="*/ 1175 w 1642"/>
              <a:gd name="T7" fmla="*/ 821 h 1302"/>
              <a:gd name="T8" fmla="*/ 1187 w 1642"/>
              <a:gd name="T9" fmla="*/ 821 h 1302"/>
              <a:gd name="T10" fmla="*/ 1195 w 1642"/>
              <a:gd name="T11" fmla="*/ 774 h 1302"/>
              <a:gd name="T12" fmla="*/ 1195 w 1642"/>
              <a:gd name="T13" fmla="*/ 787 h 1302"/>
              <a:gd name="T14" fmla="*/ 1156 w 1642"/>
              <a:gd name="T15" fmla="*/ 877 h 1302"/>
              <a:gd name="T16" fmla="*/ 1156 w 1642"/>
              <a:gd name="T17" fmla="*/ 890 h 1302"/>
              <a:gd name="T18" fmla="*/ 1156 w 1642"/>
              <a:gd name="T19" fmla="*/ 877 h 1302"/>
              <a:gd name="T20" fmla="*/ 1165 w 1642"/>
              <a:gd name="T21" fmla="*/ 856 h 1302"/>
              <a:gd name="T22" fmla="*/ 1165 w 1642"/>
              <a:gd name="T23" fmla="*/ 869 h 1302"/>
              <a:gd name="T24" fmla="*/ 1180 w 1642"/>
              <a:gd name="T25" fmla="*/ 842 h 1302"/>
              <a:gd name="T26" fmla="*/ 1167 w 1642"/>
              <a:gd name="T27" fmla="*/ 842 h 1302"/>
              <a:gd name="T28" fmla="*/ 1180 w 1642"/>
              <a:gd name="T29" fmla="*/ 842 h 1302"/>
              <a:gd name="T30" fmla="*/ 1201 w 1642"/>
              <a:gd name="T31" fmla="*/ 753 h 1302"/>
              <a:gd name="T32" fmla="*/ 1201 w 1642"/>
              <a:gd name="T33" fmla="*/ 766 h 1302"/>
              <a:gd name="T34" fmla="*/ 1216 w 1642"/>
              <a:gd name="T35" fmla="*/ 671 h 1302"/>
              <a:gd name="T36" fmla="*/ 1216 w 1642"/>
              <a:gd name="T37" fmla="*/ 684 h 1302"/>
              <a:gd name="T38" fmla="*/ 1216 w 1642"/>
              <a:gd name="T39" fmla="*/ 671 h 1302"/>
              <a:gd name="T40" fmla="*/ 1213 w 1642"/>
              <a:gd name="T41" fmla="*/ 636 h 1302"/>
              <a:gd name="T42" fmla="*/ 1225 w 1642"/>
              <a:gd name="T43" fmla="*/ 636 h 1302"/>
              <a:gd name="T44" fmla="*/ 1212 w 1642"/>
              <a:gd name="T45" fmla="*/ 739 h 1302"/>
              <a:gd name="T46" fmla="*/ 1200 w 1642"/>
              <a:gd name="T47" fmla="*/ 739 h 1302"/>
              <a:gd name="T48" fmla="*/ 1212 w 1642"/>
              <a:gd name="T49" fmla="*/ 739 h 1302"/>
              <a:gd name="T50" fmla="*/ 1486 w 1642"/>
              <a:gd name="T51" fmla="*/ 947 h 1302"/>
              <a:gd name="T52" fmla="*/ 1441 w 1642"/>
              <a:gd name="T53" fmla="*/ 964 h 1302"/>
              <a:gd name="T54" fmla="*/ 1265 w 1642"/>
              <a:gd name="T55" fmla="*/ 1009 h 1302"/>
              <a:gd name="T56" fmla="*/ 1221 w 1642"/>
              <a:gd name="T57" fmla="*/ 1013 h 1302"/>
              <a:gd name="T58" fmla="*/ 1265 w 1642"/>
              <a:gd name="T59" fmla="*/ 1017 h 1302"/>
              <a:gd name="T60" fmla="*/ 1449 w 1642"/>
              <a:gd name="T61" fmla="*/ 1013 h 1302"/>
              <a:gd name="T62" fmla="*/ 1456 w 1642"/>
              <a:gd name="T63" fmla="*/ 946 h 1302"/>
              <a:gd name="T64" fmla="*/ 1607 w 1642"/>
              <a:gd name="T65" fmla="*/ 1096 h 1302"/>
              <a:gd name="T66" fmla="*/ 1484 w 1642"/>
              <a:gd name="T67" fmla="*/ 1283 h 1302"/>
              <a:gd name="T68" fmla="*/ 1446 w 1642"/>
              <a:gd name="T69" fmla="*/ 1269 h 1302"/>
              <a:gd name="T70" fmla="*/ 1442 w 1642"/>
              <a:gd name="T71" fmla="*/ 1215 h 1302"/>
              <a:gd name="T72" fmla="*/ 9 w 1642"/>
              <a:gd name="T73" fmla="*/ 612 h 1302"/>
              <a:gd name="T74" fmla="*/ 1215 w 1642"/>
              <a:gd name="T75" fmla="*/ 612 h 1302"/>
              <a:gd name="T76" fmla="*/ 1224 w 1642"/>
              <a:gd name="T77" fmla="*/ 612 h 1302"/>
              <a:gd name="T78" fmla="*/ 0 w 1642"/>
              <a:gd name="T79" fmla="*/ 612 h 1302"/>
              <a:gd name="T80" fmla="*/ 1437 w 1642"/>
              <a:gd name="T81" fmla="*/ 1223 h 1302"/>
              <a:gd name="T82" fmla="*/ 1450 w 1642"/>
              <a:gd name="T83" fmla="*/ 1299 h 1302"/>
              <a:gd name="T84" fmla="*/ 1490 w 1642"/>
              <a:gd name="T85" fmla="*/ 1289 h 1302"/>
              <a:gd name="T86" fmla="*/ 1613 w 1642"/>
              <a:gd name="T87" fmla="*/ 1090 h 1302"/>
              <a:gd name="T88" fmla="*/ 1211 w 1642"/>
              <a:gd name="T89" fmla="*/ 657 h 1302"/>
              <a:gd name="T90" fmla="*/ 1224 w 1642"/>
              <a:gd name="T91" fmla="*/ 657 h 1302"/>
              <a:gd name="T92" fmla="*/ 1217 w 1642"/>
              <a:gd name="T93" fmla="*/ 718 h 1302"/>
              <a:gd name="T94" fmla="*/ 1204 w 1642"/>
              <a:gd name="T95" fmla="*/ 718 h 1302"/>
              <a:gd name="T96" fmla="*/ 1217 w 1642"/>
              <a:gd name="T97" fmla="*/ 718 h 1302"/>
              <a:gd name="T98" fmla="*/ 1214 w 1642"/>
              <a:gd name="T99" fmla="*/ 691 h 1302"/>
              <a:gd name="T100" fmla="*/ 1214 w 1642"/>
              <a:gd name="T101" fmla="*/ 704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42" h="1302">
                <a:moveTo>
                  <a:pt x="1195" y="801"/>
                </a:moveTo>
                <a:cubicBezTo>
                  <a:pt x="1195" y="797"/>
                  <a:pt x="1192" y="794"/>
                  <a:pt x="1188" y="794"/>
                </a:cubicBezTo>
                <a:cubicBezTo>
                  <a:pt x="1185" y="794"/>
                  <a:pt x="1182" y="797"/>
                  <a:pt x="1182" y="801"/>
                </a:cubicBezTo>
                <a:cubicBezTo>
                  <a:pt x="1182" y="804"/>
                  <a:pt x="1185" y="807"/>
                  <a:pt x="1188" y="807"/>
                </a:cubicBezTo>
                <a:cubicBezTo>
                  <a:pt x="1192" y="807"/>
                  <a:pt x="1195" y="804"/>
                  <a:pt x="1195" y="801"/>
                </a:cubicBezTo>
                <a:close/>
                <a:moveTo>
                  <a:pt x="1187" y="821"/>
                </a:moveTo>
                <a:cubicBezTo>
                  <a:pt x="1187" y="818"/>
                  <a:pt x="1185" y="815"/>
                  <a:pt x="1181" y="815"/>
                </a:cubicBezTo>
                <a:cubicBezTo>
                  <a:pt x="1178" y="815"/>
                  <a:pt x="1175" y="818"/>
                  <a:pt x="1175" y="821"/>
                </a:cubicBezTo>
                <a:cubicBezTo>
                  <a:pt x="1175" y="825"/>
                  <a:pt x="1178" y="828"/>
                  <a:pt x="1181" y="828"/>
                </a:cubicBezTo>
                <a:cubicBezTo>
                  <a:pt x="1185" y="828"/>
                  <a:pt x="1187" y="825"/>
                  <a:pt x="1187" y="821"/>
                </a:cubicBezTo>
                <a:close/>
                <a:moveTo>
                  <a:pt x="1201" y="780"/>
                </a:moveTo>
                <a:cubicBezTo>
                  <a:pt x="1201" y="777"/>
                  <a:pt x="1198" y="774"/>
                  <a:pt x="1195" y="774"/>
                </a:cubicBezTo>
                <a:cubicBezTo>
                  <a:pt x="1191" y="774"/>
                  <a:pt x="1188" y="777"/>
                  <a:pt x="1188" y="780"/>
                </a:cubicBezTo>
                <a:cubicBezTo>
                  <a:pt x="1188" y="784"/>
                  <a:pt x="1191" y="787"/>
                  <a:pt x="1195" y="787"/>
                </a:cubicBezTo>
                <a:cubicBezTo>
                  <a:pt x="1198" y="787"/>
                  <a:pt x="1201" y="784"/>
                  <a:pt x="1201" y="780"/>
                </a:cubicBezTo>
                <a:close/>
                <a:moveTo>
                  <a:pt x="1156" y="877"/>
                </a:moveTo>
                <a:cubicBezTo>
                  <a:pt x="1152" y="877"/>
                  <a:pt x="1150" y="880"/>
                  <a:pt x="1150" y="883"/>
                </a:cubicBezTo>
                <a:cubicBezTo>
                  <a:pt x="1150" y="887"/>
                  <a:pt x="1152" y="890"/>
                  <a:pt x="1156" y="890"/>
                </a:cubicBezTo>
                <a:cubicBezTo>
                  <a:pt x="1159" y="890"/>
                  <a:pt x="1162" y="887"/>
                  <a:pt x="1162" y="883"/>
                </a:cubicBezTo>
                <a:cubicBezTo>
                  <a:pt x="1162" y="880"/>
                  <a:pt x="1159" y="877"/>
                  <a:pt x="1156" y="877"/>
                </a:cubicBezTo>
                <a:close/>
                <a:moveTo>
                  <a:pt x="1172" y="863"/>
                </a:moveTo>
                <a:cubicBezTo>
                  <a:pt x="1172" y="859"/>
                  <a:pt x="1169" y="856"/>
                  <a:pt x="1165" y="856"/>
                </a:cubicBezTo>
                <a:cubicBezTo>
                  <a:pt x="1162" y="856"/>
                  <a:pt x="1159" y="859"/>
                  <a:pt x="1159" y="863"/>
                </a:cubicBezTo>
                <a:cubicBezTo>
                  <a:pt x="1159" y="866"/>
                  <a:pt x="1162" y="869"/>
                  <a:pt x="1165" y="869"/>
                </a:cubicBezTo>
                <a:cubicBezTo>
                  <a:pt x="1169" y="869"/>
                  <a:pt x="1172" y="866"/>
                  <a:pt x="1172" y="863"/>
                </a:cubicBezTo>
                <a:close/>
                <a:moveTo>
                  <a:pt x="1180" y="842"/>
                </a:moveTo>
                <a:cubicBezTo>
                  <a:pt x="1180" y="839"/>
                  <a:pt x="1177" y="836"/>
                  <a:pt x="1173" y="836"/>
                </a:cubicBezTo>
                <a:cubicBezTo>
                  <a:pt x="1170" y="836"/>
                  <a:pt x="1167" y="839"/>
                  <a:pt x="1167" y="842"/>
                </a:cubicBezTo>
                <a:cubicBezTo>
                  <a:pt x="1167" y="846"/>
                  <a:pt x="1170" y="848"/>
                  <a:pt x="1173" y="848"/>
                </a:cubicBezTo>
                <a:cubicBezTo>
                  <a:pt x="1177" y="848"/>
                  <a:pt x="1180" y="846"/>
                  <a:pt x="1180" y="842"/>
                </a:cubicBezTo>
                <a:close/>
                <a:moveTo>
                  <a:pt x="1208" y="760"/>
                </a:moveTo>
                <a:cubicBezTo>
                  <a:pt x="1208" y="756"/>
                  <a:pt x="1205" y="753"/>
                  <a:pt x="1201" y="753"/>
                </a:cubicBezTo>
                <a:cubicBezTo>
                  <a:pt x="1198" y="753"/>
                  <a:pt x="1195" y="756"/>
                  <a:pt x="1195" y="760"/>
                </a:cubicBezTo>
                <a:cubicBezTo>
                  <a:pt x="1195" y="763"/>
                  <a:pt x="1198" y="766"/>
                  <a:pt x="1201" y="766"/>
                </a:cubicBezTo>
                <a:cubicBezTo>
                  <a:pt x="1205" y="766"/>
                  <a:pt x="1208" y="763"/>
                  <a:pt x="1208" y="760"/>
                </a:cubicBezTo>
                <a:close/>
                <a:moveTo>
                  <a:pt x="1216" y="671"/>
                </a:moveTo>
                <a:cubicBezTo>
                  <a:pt x="1212" y="671"/>
                  <a:pt x="1209" y="674"/>
                  <a:pt x="1209" y="677"/>
                </a:cubicBezTo>
                <a:cubicBezTo>
                  <a:pt x="1209" y="681"/>
                  <a:pt x="1212" y="684"/>
                  <a:pt x="1216" y="684"/>
                </a:cubicBezTo>
                <a:cubicBezTo>
                  <a:pt x="1219" y="684"/>
                  <a:pt x="1222" y="681"/>
                  <a:pt x="1222" y="677"/>
                </a:cubicBezTo>
                <a:cubicBezTo>
                  <a:pt x="1222" y="674"/>
                  <a:pt x="1219" y="671"/>
                  <a:pt x="1216" y="671"/>
                </a:cubicBezTo>
                <a:close/>
                <a:moveTo>
                  <a:pt x="1219" y="630"/>
                </a:moveTo>
                <a:cubicBezTo>
                  <a:pt x="1216" y="630"/>
                  <a:pt x="1213" y="633"/>
                  <a:pt x="1213" y="636"/>
                </a:cubicBezTo>
                <a:cubicBezTo>
                  <a:pt x="1213" y="640"/>
                  <a:pt x="1216" y="642"/>
                  <a:pt x="1219" y="642"/>
                </a:cubicBezTo>
                <a:cubicBezTo>
                  <a:pt x="1223" y="642"/>
                  <a:pt x="1225" y="640"/>
                  <a:pt x="1225" y="636"/>
                </a:cubicBezTo>
                <a:cubicBezTo>
                  <a:pt x="1225" y="633"/>
                  <a:pt x="1223" y="630"/>
                  <a:pt x="1219" y="630"/>
                </a:cubicBezTo>
                <a:close/>
                <a:moveTo>
                  <a:pt x="1212" y="739"/>
                </a:moveTo>
                <a:cubicBezTo>
                  <a:pt x="1212" y="736"/>
                  <a:pt x="1209" y="733"/>
                  <a:pt x="1206" y="733"/>
                </a:cubicBezTo>
                <a:cubicBezTo>
                  <a:pt x="1202" y="733"/>
                  <a:pt x="1200" y="736"/>
                  <a:pt x="1200" y="739"/>
                </a:cubicBezTo>
                <a:cubicBezTo>
                  <a:pt x="1200" y="743"/>
                  <a:pt x="1202" y="745"/>
                  <a:pt x="1206" y="745"/>
                </a:cubicBezTo>
                <a:cubicBezTo>
                  <a:pt x="1209" y="745"/>
                  <a:pt x="1212" y="743"/>
                  <a:pt x="1212" y="739"/>
                </a:cubicBezTo>
                <a:close/>
                <a:moveTo>
                  <a:pt x="1613" y="1090"/>
                </a:moveTo>
                <a:cubicBezTo>
                  <a:pt x="1588" y="1063"/>
                  <a:pt x="1487" y="948"/>
                  <a:pt x="1486" y="947"/>
                </a:cubicBezTo>
                <a:cubicBezTo>
                  <a:pt x="1480" y="940"/>
                  <a:pt x="1466" y="930"/>
                  <a:pt x="1452" y="939"/>
                </a:cubicBezTo>
                <a:cubicBezTo>
                  <a:pt x="1443" y="944"/>
                  <a:pt x="1441" y="953"/>
                  <a:pt x="1441" y="964"/>
                </a:cubicBezTo>
                <a:cubicBezTo>
                  <a:pt x="1441" y="1009"/>
                  <a:pt x="1441" y="1009"/>
                  <a:pt x="1441" y="1009"/>
                </a:cubicBezTo>
                <a:cubicBezTo>
                  <a:pt x="1265" y="1009"/>
                  <a:pt x="1265" y="1009"/>
                  <a:pt x="1265" y="1009"/>
                </a:cubicBezTo>
                <a:cubicBezTo>
                  <a:pt x="1263" y="999"/>
                  <a:pt x="1254" y="991"/>
                  <a:pt x="1243" y="991"/>
                </a:cubicBezTo>
                <a:cubicBezTo>
                  <a:pt x="1231" y="991"/>
                  <a:pt x="1221" y="1001"/>
                  <a:pt x="1221" y="1013"/>
                </a:cubicBezTo>
                <a:cubicBezTo>
                  <a:pt x="1221" y="1025"/>
                  <a:pt x="1231" y="1035"/>
                  <a:pt x="1243" y="1035"/>
                </a:cubicBezTo>
                <a:cubicBezTo>
                  <a:pt x="1254" y="1035"/>
                  <a:pt x="1263" y="1028"/>
                  <a:pt x="1265" y="1017"/>
                </a:cubicBezTo>
                <a:cubicBezTo>
                  <a:pt x="1445" y="1017"/>
                  <a:pt x="1445" y="1017"/>
                  <a:pt x="1445" y="1017"/>
                </a:cubicBezTo>
                <a:cubicBezTo>
                  <a:pt x="1447" y="1017"/>
                  <a:pt x="1449" y="1015"/>
                  <a:pt x="1449" y="1013"/>
                </a:cubicBezTo>
                <a:cubicBezTo>
                  <a:pt x="1449" y="964"/>
                  <a:pt x="1449" y="964"/>
                  <a:pt x="1449" y="964"/>
                </a:cubicBezTo>
                <a:cubicBezTo>
                  <a:pt x="1449" y="954"/>
                  <a:pt x="1451" y="949"/>
                  <a:pt x="1456" y="946"/>
                </a:cubicBezTo>
                <a:cubicBezTo>
                  <a:pt x="1468" y="939"/>
                  <a:pt x="1478" y="952"/>
                  <a:pt x="1479" y="952"/>
                </a:cubicBezTo>
                <a:cubicBezTo>
                  <a:pt x="1480" y="953"/>
                  <a:pt x="1582" y="1069"/>
                  <a:pt x="1607" y="1096"/>
                </a:cubicBezTo>
                <a:cubicBezTo>
                  <a:pt x="1629" y="1119"/>
                  <a:pt x="1612" y="1137"/>
                  <a:pt x="1611" y="1138"/>
                </a:cubicBezTo>
                <a:cubicBezTo>
                  <a:pt x="1610" y="1139"/>
                  <a:pt x="1494" y="1272"/>
                  <a:pt x="1484" y="1283"/>
                </a:cubicBezTo>
                <a:cubicBezTo>
                  <a:pt x="1474" y="1293"/>
                  <a:pt x="1463" y="1296"/>
                  <a:pt x="1454" y="1291"/>
                </a:cubicBezTo>
                <a:cubicBezTo>
                  <a:pt x="1447" y="1287"/>
                  <a:pt x="1446" y="1274"/>
                  <a:pt x="1446" y="1269"/>
                </a:cubicBezTo>
                <a:cubicBezTo>
                  <a:pt x="1446" y="1219"/>
                  <a:pt x="1446" y="1219"/>
                  <a:pt x="1446" y="1219"/>
                </a:cubicBezTo>
                <a:cubicBezTo>
                  <a:pt x="1446" y="1217"/>
                  <a:pt x="1444" y="1215"/>
                  <a:pt x="1442" y="1215"/>
                </a:cubicBezTo>
                <a:cubicBezTo>
                  <a:pt x="612" y="1215"/>
                  <a:pt x="612" y="1215"/>
                  <a:pt x="612" y="1215"/>
                </a:cubicBezTo>
                <a:cubicBezTo>
                  <a:pt x="280" y="1215"/>
                  <a:pt x="9" y="944"/>
                  <a:pt x="9" y="612"/>
                </a:cubicBezTo>
                <a:cubicBezTo>
                  <a:pt x="9" y="279"/>
                  <a:pt x="280" y="8"/>
                  <a:pt x="612" y="8"/>
                </a:cubicBezTo>
                <a:cubicBezTo>
                  <a:pt x="945" y="8"/>
                  <a:pt x="1215" y="279"/>
                  <a:pt x="1215" y="612"/>
                </a:cubicBezTo>
                <a:cubicBezTo>
                  <a:pt x="1215" y="614"/>
                  <a:pt x="1217" y="616"/>
                  <a:pt x="1220" y="616"/>
                </a:cubicBezTo>
                <a:cubicBezTo>
                  <a:pt x="1222" y="616"/>
                  <a:pt x="1224" y="614"/>
                  <a:pt x="1224" y="612"/>
                </a:cubicBezTo>
                <a:cubicBezTo>
                  <a:pt x="1224" y="274"/>
                  <a:pt x="950" y="0"/>
                  <a:pt x="612" y="0"/>
                </a:cubicBezTo>
                <a:cubicBezTo>
                  <a:pt x="275" y="0"/>
                  <a:pt x="0" y="274"/>
                  <a:pt x="0" y="612"/>
                </a:cubicBezTo>
                <a:cubicBezTo>
                  <a:pt x="0" y="949"/>
                  <a:pt x="275" y="1223"/>
                  <a:pt x="612" y="1223"/>
                </a:cubicBezTo>
                <a:cubicBezTo>
                  <a:pt x="1437" y="1223"/>
                  <a:pt x="1437" y="1223"/>
                  <a:pt x="1437" y="1223"/>
                </a:cubicBezTo>
                <a:cubicBezTo>
                  <a:pt x="1437" y="1269"/>
                  <a:pt x="1437" y="1269"/>
                  <a:pt x="1437" y="1269"/>
                </a:cubicBezTo>
                <a:cubicBezTo>
                  <a:pt x="1437" y="1270"/>
                  <a:pt x="1437" y="1291"/>
                  <a:pt x="1450" y="1299"/>
                </a:cubicBezTo>
                <a:cubicBezTo>
                  <a:pt x="1454" y="1301"/>
                  <a:pt x="1459" y="1302"/>
                  <a:pt x="1463" y="1302"/>
                </a:cubicBezTo>
                <a:cubicBezTo>
                  <a:pt x="1472" y="1302"/>
                  <a:pt x="1482" y="1298"/>
                  <a:pt x="1490" y="1289"/>
                </a:cubicBezTo>
                <a:cubicBezTo>
                  <a:pt x="1501" y="1278"/>
                  <a:pt x="1613" y="1149"/>
                  <a:pt x="1618" y="1144"/>
                </a:cubicBezTo>
                <a:cubicBezTo>
                  <a:pt x="1618" y="1143"/>
                  <a:pt x="1642" y="1119"/>
                  <a:pt x="1613" y="1090"/>
                </a:cubicBezTo>
                <a:close/>
                <a:moveTo>
                  <a:pt x="1217" y="650"/>
                </a:moveTo>
                <a:cubicBezTo>
                  <a:pt x="1214" y="650"/>
                  <a:pt x="1211" y="653"/>
                  <a:pt x="1211" y="657"/>
                </a:cubicBezTo>
                <a:cubicBezTo>
                  <a:pt x="1211" y="660"/>
                  <a:pt x="1214" y="663"/>
                  <a:pt x="1217" y="663"/>
                </a:cubicBezTo>
                <a:cubicBezTo>
                  <a:pt x="1221" y="663"/>
                  <a:pt x="1224" y="660"/>
                  <a:pt x="1224" y="657"/>
                </a:cubicBezTo>
                <a:cubicBezTo>
                  <a:pt x="1224" y="653"/>
                  <a:pt x="1221" y="650"/>
                  <a:pt x="1217" y="650"/>
                </a:cubicBezTo>
                <a:close/>
                <a:moveTo>
                  <a:pt x="1217" y="718"/>
                </a:moveTo>
                <a:cubicBezTo>
                  <a:pt x="1217" y="715"/>
                  <a:pt x="1214" y="712"/>
                  <a:pt x="1211" y="712"/>
                </a:cubicBezTo>
                <a:cubicBezTo>
                  <a:pt x="1207" y="712"/>
                  <a:pt x="1204" y="715"/>
                  <a:pt x="1204" y="718"/>
                </a:cubicBezTo>
                <a:cubicBezTo>
                  <a:pt x="1204" y="722"/>
                  <a:pt x="1207" y="725"/>
                  <a:pt x="1211" y="725"/>
                </a:cubicBezTo>
                <a:cubicBezTo>
                  <a:pt x="1214" y="725"/>
                  <a:pt x="1217" y="722"/>
                  <a:pt x="1217" y="718"/>
                </a:cubicBezTo>
                <a:close/>
                <a:moveTo>
                  <a:pt x="1220" y="698"/>
                </a:moveTo>
                <a:cubicBezTo>
                  <a:pt x="1220" y="694"/>
                  <a:pt x="1218" y="691"/>
                  <a:pt x="1214" y="691"/>
                </a:cubicBezTo>
                <a:cubicBezTo>
                  <a:pt x="1211" y="691"/>
                  <a:pt x="1208" y="694"/>
                  <a:pt x="1208" y="698"/>
                </a:cubicBezTo>
                <a:cubicBezTo>
                  <a:pt x="1208" y="701"/>
                  <a:pt x="1211" y="704"/>
                  <a:pt x="1214" y="704"/>
                </a:cubicBezTo>
                <a:cubicBezTo>
                  <a:pt x="1218" y="704"/>
                  <a:pt x="1220" y="701"/>
                  <a:pt x="1220" y="69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10">
            <a:extLst>
              <a:ext uri="{FF2B5EF4-FFF2-40B4-BE49-F238E27FC236}">
                <a16:creationId xmlns:a16="http://schemas.microsoft.com/office/drawing/2014/main" id="{6CB0308F-95A8-49FA-BC8E-E5251DAB9EF0}"/>
              </a:ext>
            </a:extLst>
          </p:cNvPr>
          <p:cNvSpPr>
            <a:spLocks/>
          </p:cNvSpPr>
          <p:nvPr/>
        </p:nvSpPr>
        <p:spPr bwMode="auto">
          <a:xfrm>
            <a:off x="8629527" y="4835496"/>
            <a:ext cx="169333" cy="298562"/>
          </a:xfrm>
          <a:custGeom>
            <a:avLst/>
            <a:gdLst>
              <a:gd name="T0" fmla="*/ 40 w 57"/>
              <a:gd name="T1" fmla="*/ 50 h 100"/>
              <a:gd name="T2" fmla="*/ 2 w 57"/>
              <a:gd name="T3" fmla="*/ 87 h 100"/>
              <a:gd name="T4" fmla="*/ 2 w 57"/>
              <a:gd name="T5" fmla="*/ 97 h 100"/>
              <a:gd name="T6" fmla="*/ 13 w 57"/>
              <a:gd name="T7" fmla="*/ 97 h 100"/>
              <a:gd name="T8" fmla="*/ 55 w 57"/>
              <a:gd name="T9" fmla="*/ 55 h 100"/>
              <a:gd name="T10" fmla="*/ 57 w 57"/>
              <a:gd name="T11" fmla="*/ 50 h 100"/>
              <a:gd name="T12" fmla="*/ 55 w 57"/>
              <a:gd name="T13" fmla="*/ 45 h 100"/>
              <a:gd name="T14" fmla="*/ 13 w 57"/>
              <a:gd name="T15" fmla="*/ 3 h 100"/>
              <a:gd name="T16" fmla="*/ 2 w 57"/>
              <a:gd name="T17" fmla="*/ 3 h 100"/>
              <a:gd name="T18" fmla="*/ 2 w 57"/>
              <a:gd name="T19" fmla="*/ 13 h 100"/>
              <a:gd name="T20" fmla="*/ 40 w 57"/>
              <a:gd name="T21" fmla="*/ 5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 h="100">
                <a:moveTo>
                  <a:pt x="40" y="50"/>
                </a:moveTo>
                <a:cubicBezTo>
                  <a:pt x="2" y="87"/>
                  <a:pt x="2" y="87"/>
                  <a:pt x="2" y="87"/>
                </a:cubicBezTo>
                <a:cubicBezTo>
                  <a:pt x="0" y="90"/>
                  <a:pt x="0" y="94"/>
                  <a:pt x="2" y="97"/>
                </a:cubicBezTo>
                <a:cubicBezTo>
                  <a:pt x="5" y="100"/>
                  <a:pt x="10" y="100"/>
                  <a:pt x="13" y="97"/>
                </a:cubicBezTo>
                <a:cubicBezTo>
                  <a:pt x="55" y="55"/>
                  <a:pt x="55" y="55"/>
                  <a:pt x="55" y="55"/>
                </a:cubicBezTo>
                <a:cubicBezTo>
                  <a:pt x="56" y="54"/>
                  <a:pt x="57" y="52"/>
                  <a:pt x="57" y="50"/>
                </a:cubicBezTo>
                <a:cubicBezTo>
                  <a:pt x="57" y="48"/>
                  <a:pt x="56" y="46"/>
                  <a:pt x="55" y="45"/>
                </a:cubicBezTo>
                <a:cubicBezTo>
                  <a:pt x="13" y="3"/>
                  <a:pt x="13" y="3"/>
                  <a:pt x="13" y="3"/>
                </a:cubicBezTo>
                <a:cubicBezTo>
                  <a:pt x="10" y="0"/>
                  <a:pt x="5" y="0"/>
                  <a:pt x="2" y="3"/>
                </a:cubicBezTo>
                <a:cubicBezTo>
                  <a:pt x="0" y="6"/>
                  <a:pt x="0" y="10"/>
                  <a:pt x="2" y="13"/>
                </a:cubicBezTo>
                <a:lnTo>
                  <a:pt x="40" y="50"/>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E26EFB9F-CB6D-4424-931E-9C9E264E963A}"/>
              </a:ext>
            </a:extLst>
          </p:cNvPr>
          <p:cNvSpPr txBox="1"/>
          <p:nvPr/>
        </p:nvSpPr>
        <p:spPr>
          <a:xfrm>
            <a:off x="4330970" y="3107917"/>
            <a:ext cx="3466590" cy="1138773"/>
          </a:xfrm>
          <a:prstGeom prst="rect">
            <a:avLst/>
          </a:prstGeom>
          <a:noFill/>
        </p:spPr>
        <p:txBody>
          <a:bodyPr wrap="none" rtlCol="0">
            <a:spAutoFit/>
          </a:bodyPr>
          <a:lstStyle>
            <a:defPPr>
              <a:defRPr lang="en-US"/>
            </a:defPPr>
            <a:lvl1pPr>
              <a:defRPr sz="4000" b="1">
                <a:solidFill>
                  <a:schemeClr val="bg1"/>
                </a:solidFill>
              </a:defRPr>
            </a:lvl1pPr>
          </a:lstStyle>
          <a:p>
            <a:pPr algn="ctr"/>
            <a:r>
              <a:rPr lang="en-US" sz="3400" dirty="0"/>
              <a:t>LEADING EDGE </a:t>
            </a:r>
            <a:br>
              <a:rPr lang="en-US" sz="3400" dirty="0"/>
            </a:br>
            <a:r>
              <a:rPr lang="en-US" sz="3400" dirty="0"/>
              <a:t>THERMOPLASTICS</a:t>
            </a:r>
          </a:p>
        </p:txBody>
      </p:sp>
      <p:sp>
        <p:nvSpPr>
          <p:cNvPr id="9" name="TextBox 8">
            <a:extLst>
              <a:ext uri="{FF2B5EF4-FFF2-40B4-BE49-F238E27FC236}">
                <a16:creationId xmlns:a16="http://schemas.microsoft.com/office/drawing/2014/main" id="{92B099F1-616B-4ECA-862C-9F5D58C9B0E3}"/>
              </a:ext>
            </a:extLst>
          </p:cNvPr>
          <p:cNvSpPr txBox="1"/>
          <p:nvPr/>
        </p:nvSpPr>
        <p:spPr>
          <a:xfrm>
            <a:off x="4733736" y="2259375"/>
            <a:ext cx="2724528" cy="954107"/>
          </a:xfrm>
          <a:prstGeom prst="rect">
            <a:avLst/>
          </a:prstGeom>
          <a:noFill/>
        </p:spPr>
        <p:txBody>
          <a:bodyPr wrap="none" rtlCol="0">
            <a:spAutoFit/>
          </a:bodyPr>
          <a:lstStyle/>
          <a:p>
            <a:pPr algn="ctr"/>
            <a:r>
              <a:rPr lang="en-US" sz="2800" dirty="0">
                <a:solidFill>
                  <a:schemeClr val="accent3"/>
                </a:solidFill>
                <a:latin typeface="+mj-lt"/>
              </a:rPr>
              <a:t>MANUFACTURER </a:t>
            </a:r>
            <a:br>
              <a:rPr lang="en-US" sz="2800" dirty="0">
                <a:solidFill>
                  <a:schemeClr val="accent3"/>
                </a:solidFill>
                <a:latin typeface="+mj-lt"/>
              </a:rPr>
            </a:br>
            <a:r>
              <a:rPr lang="en-US" sz="2800" dirty="0">
                <a:solidFill>
                  <a:schemeClr val="accent3"/>
                </a:solidFill>
                <a:latin typeface="+mj-lt"/>
              </a:rPr>
              <a:t>OF</a:t>
            </a:r>
          </a:p>
        </p:txBody>
      </p:sp>
      <p:sp>
        <p:nvSpPr>
          <p:cNvPr id="12" name="TextBox 11">
            <a:extLst>
              <a:ext uri="{FF2B5EF4-FFF2-40B4-BE49-F238E27FC236}">
                <a16:creationId xmlns:a16="http://schemas.microsoft.com/office/drawing/2014/main" id="{2D1A8CB7-868A-4474-BF5D-5CAE21480A5C}"/>
              </a:ext>
            </a:extLst>
          </p:cNvPr>
          <p:cNvSpPr txBox="1"/>
          <p:nvPr/>
        </p:nvSpPr>
        <p:spPr>
          <a:xfrm>
            <a:off x="8600001" y="1847440"/>
            <a:ext cx="3369624" cy="707886"/>
          </a:xfrm>
          <a:prstGeom prst="rect">
            <a:avLst/>
          </a:prstGeom>
          <a:noFill/>
        </p:spPr>
        <p:txBody>
          <a:bodyPr wrap="square" rtlCol="0">
            <a:spAutoFit/>
          </a:bodyPr>
          <a:lstStyle/>
          <a:p>
            <a:pPr algn="ctr"/>
            <a:r>
              <a:rPr lang="en-US" sz="2000" b="1" dirty="0">
                <a:solidFill>
                  <a:schemeClr val="bg1"/>
                </a:solidFill>
              </a:rPr>
              <a:t>MEDICAL, DEFENSE, SAFETY &amp;</a:t>
            </a:r>
          </a:p>
          <a:p>
            <a:pPr algn="ctr"/>
            <a:r>
              <a:rPr lang="en-US" sz="2000" b="1" dirty="0">
                <a:solidFill>
                  <a:schemeClr val="bg1"/>
                </a:solidFill>
              </a:rPr>
              <a:t>SECURITY MARKETS</a:t>
            </a:r>
          </a:p>
        </p:txBody>
      </p:sp>
      <p:sp>
        <p:nvSpPr>
          <p:cNvPr id="13" name="TextBox 12">
            <a:extLst>
              <a:ext uri="{FF2B5EF4-FFF2-40B4-BE49-F238E27FC236}">
                <a16:creationId xmlns:a16="http://schemas.microsoft.com/office/drawing/2014/main" id="{50CB56F0-6C33-4244-9D7C-F980561E17E0}"/>
              </a:ext>
            </a:extLst>
          </p:cNvPr>
          <p:cNvSpPr txBox="1"/>
          <p:nvPr/>
        </p:nvSpPr>
        <p:spPr>
          <a:xfrm>
            <a:off x="8578473" y="2736429"/>
            <a:ext cx="3369624" cy="400110"/>
          </a:xfrm>
          <a:prstGeom prst="rect">
            <a:avLst/>
          </a:prstGeom>
          <a:noFill/>
        </p:spPr>
        <p:txBody>
          <a:bodyPr wrap="square" rtlCol="0">
            <a:spAutoFit/>
          </a:bodyPr>
          <a:lstStyle/>
          <a:p>
            <a:pPr algn="ctr"/>
            <a:r>
              <a:rPr lang="en-US" sz="2000" b="1" dirty="0">
                <a:solidFill>
                  <a:schemeClr val="bg1"/>
                </a:solidFill>
              </a:rPr>
              <a:t>EMPLOYEE-OWNED</a:t>
            </a:r>
          </a:p>
        </p:txBody>
      </p:sp>
      <p:sp>
        <p:nvSpPr>
          <p:cNvPr id="14" name="TextBox 13">
            <a:extLst>
              <a:ext uri="{FF2B5EF4-FFF2-40B4-BE49-F238E27FC236}">
                <a16:creationId xmlns:a16="http://schemas.microsoft.com/office/drawing/2014/main" id="{4154E3E0-BB3A-4402-957E-11F9F45A3D62}"/>
              </a:ext>
            </a:extLst>
          </p:cNvPr>
          <p:cNvSpPr txBox="1"/>
          <p:nvPr/>
        </p:nvSpPr>
        <p:spPr>
          <a:xfrm>
            <a:off x="8578473" y="3316593"/>
            <a:ext cx="3369624" cy="707886"/>
          </a:xfrm>
          <a:prstGeom prst="rect">
            <a:avLst/>
          </a:prstGeom>
          <a:noFill/>
        </p:spPr>
        <p:txBody>
          <a:bodyPr wrap="square" rtlCol="0">
            <a:spAutoFit/>
          </a:bodyPr>
          <a:lstStyle/>
          <a:p>
            <a:pPr algn="ctr"/>
            <a:r>
              <a:rPr lang="en-US" sz="2000" b="1" dirty="0">
                <a:solidFill>
                  <a:schemeClr val="bg1"/>
                </a:solidFill>
              </a:rPr>
              <a:t>CONNECTICUT AND</a:t>
            </a:r>
          </a:p>
          <a:p>
            <a:pPr algn="ctr"/>
            <a:r>
              <a:rPr lang="en-US" sz="2000" b="1" dirty="0">
                <a:solidFill>
                  <a:schemeClr val="bg1"/>
                </a:solidFill>
              </a:rPr>
              <a:t>COLORADO LOCATIONS</a:t>
            </a:r>
          </a:p>
        </p:txBody>
      </p:sp>
      <p:pic>
        <p:nvPicPr>
          <p:cNvPr id="16" name="Picture 15">
            <a:extLst>
              <a:ext uri="{FF2B5EF4-FFF2-40B4-BE49-F238E27FC236}">
                <a16:creationId xmlns:a16="http://schemas.microsoft.com/office/drawing/2014/main" id="{0A4EB162-DC5B-495B-8F94-158A060BCD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5028" y="171723"/>
            <a:ext cx="2213232" cy="1429816"/>
          </a:xfrm>
          <a:prstGeom prst="rect">
            <a:avLst/>
          </a:prstGeom>
        </p:spPr>
      </p:pic>
      <p:sp>
        <p:nvSpPr>
          <p:cNvPr id="17" name="TextBox 16">
            <a:extLst>
              <a:ext uri="{FF2B5EF4-FFF2-40B4-BE49-F238E27FC236}">
                <a16:creationId xmlns:a16="http://schemas.microsoft.com/office/drawing/2014/main" id="{60E113FF-000A-4EBB-8E18-BB19354DECDA}"/>
              </a:ext>
            </a:extLst>
          </p:cNvPr>
          <p:cNvSpPr txBox="1"/>
          <p:nvPr/>
        </p:nvSpPr>
        <p:spPr>
          <a:xfrm>
            <a:off x="8757371" y="4476945"/>
            <a:ext cx="3369624" cy="1015663"/>
          </a:xfrm>
          <a:prstGeom prst="rect">
            <a:avLst/>
          </a:prstGeom>
          <a:noFill/>
        </p:spPr>
        <p:txBody>
          <a:bodyPr wrap="square" rtlCol="0">
            <a:spAutoFit/>
          </a:bodyPr>
          <a:lstStyle/>
          <a:p>
            <a:pPr algn="ctr"/>
            <a:r>
              <a:rPr lang="en-US" sz="2000" b="1" i="1" dirty="0">
                <a:solidFill>
                  <a:schemeClr val="bg1"/>
                </a:solidFill>
              </a:rPr>
              <a:t>WINTER BREAK AND SUMMER INTERNSHIPS AVAILABLE!</a:t>
            </a:r>
          </a:p>
        </p:txBody>
      </p:sp>
      <p:sp>
        <p:nvSpPr>
          <p:cNvPr id="21" name="Line 16">
            <a:extLst>
              <a:ext uri="{FF2B5EF4-FFF2-40B4-BE49-F238E27FC236}">
                <a16:creationId xmlns:a16="http://schemas.microsoft.com/office/drawing/2014/main" id="{9DAFF4E1-88EC-4843-AF5E-0C552B93238C}"/>
              </a:ext>
            </a:extLst>
          </p:cNvPr>
          <p:cNvSpPr>
            <a:spLocks noChangeShapeType="1"/>
          </p:cNvSpPr>
          <p:nvPr/>
        </p:nvSpPr>
        <p:spPr bwMode="auto">
          <a:xfrm>
            <a:off x="9498633" y="4246690"/>
            <a:ext cx="1887099" cy="0"/>
          </a:xfrm>
          <a:prstGeom prst="line">
            <a:avLst/>
          </a:prstGeom>
          <a:noFill/>
          <a:ln w="1270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2" name="Picture 21">
            <a:extLst>
              <a:ext uri="{FF2B5EF4-FFF2-40B4-BE49-F238E27FC236}">
                <a16:creationId xmlns:a16="http://schemas.microsoft.com/office/drawing/2014/main" id="{60A3812F-F9A8-483D-B2BB-CC8B71950DA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4799" y="4476945"/>
            <a:ext cx="2237117" cy="2237117"/>
          </a:xfrm>
          <a:prstGeom prst="rect">
            <a:avLst/>
          </a:prstGeom>
        </p:spPr>
      </p:pic>
      <p:sp>
        <p:nvSpPr>
          <p:cNvPr id="23" name="TextBox 22">
            <a:extLst>
              <a:ext uri="{FF2B5EF4-FFF2-40B4-BE49-F238E27FC236}">
                <a16:creationId xmlns:a16="http://schemas.microsoft.com/office/drawing/2014/main" id="{32C61616-261E-419C-BE13-3A335B0F83C2}"/>
              </a:ext>
            </a:extLst>
          </p:cNvPr>
          <p:cNvSpPr txBox="1"/>
          <p:nvPr/>
        </p:nvSpPr>
        <p:spPr>
          <a:xfrm>
            <a:off x="6225404" y="5806639"/>
            <a:ext cx="3369624" cy="707886"/>
          </a:xfrm>
          <a:prstGeom prst="rect">
            <a:avLst/>
          </a:prstGeom>
          <a:noFill/>
        </p:spPr>
        <p:txBody>
          <a:bodyPr wrap="square" rtlCol="0">
            <a:spAutoFit/>
          </a:bodyPr>
          <a:lstStyle/>
          <a:p>
            <a:pPr algn="ctr"/>
            <a:r>
              <a:rPr lang="en-US" sz="2000" b="1" dirty="0">
                <a:solidFill>
                  <a:schemeClr val="bg1"/>
                </a:solidFill>
              </a:rPr>
              <a:t>SCAN THE QR CODE TO</a:t>
            </a:r>
          </a:p>
          <a:p>
            <a:pPr algn="ctr"/>
            <a:r>
              <a:rPr lang="en-US" sz="2000" b="1" dirty="0">
                <a:solidFill>
                  <a:schemeClr val="bg1"/>
                </a:solidFill>
              </a:rPr>
              <a:t>CONTACT US FOR A TOUR!</a:t>
            </a:r>
          </a:p>
        </p:txBody>
      </p:sp>
      <p:sp>
        <p:nvSpPr>
          <p:cNvPr id="18" name="TextBox 17">
            <a:extLst>
              <a:ext uri="{FF2B5EF4-FFF2-40B4-BE49-F238E27FC236}">
                <a16:creationId xmlns:a16="http://schemas.microsoft.com/office/drawing/2014/main" id="{EDA32993-B90A-4711-9F3B-653478FC955E}"/>
              </a:ext>
            </a:extLst>
          </p:cNvPr>
          <p:cNvSpPr txBox="1"/>
          <p:nvPr/>
        </p:nvSpPr>
        <p:spPr>
          <a:xfrm>
            <a:off x="5582547" y="4758574"/>
            <a:ext cx="3369624" cy="400110"/>
          </a:xfrm>
          <a:prstGeom prst="rect">
            <a:avLst/>
          </a:prstGeom>
          <a:noFill/>
        </p:spPr>
        <p:txBody>
          <a:bodyPr wrap="square" rtlCol="0">
            <a:spAutoFit/>
          </a:bodyPr>
          <a:lstStyle/>
          <a:p>
            <a:pPr algn="ctr"/>
            <a:r>
              <a:rPr lang="en-US" sz="2000" b="1" dirty="0">
                <a:solidFill>
                  <a:schemeClr val="bg1"/>
                </a:solidFill>
              </a:rPr>
              <a:t>www.ptaplastics.com</a:t>
            </a:r>
          </a:p>
        </p:txBody>
      </p:sp>
      <p:pic>
        <p:nvPicPr>
          <p:cNvPr id="20" name="Picture 19">
            <a:extLst>
              <a:ext uri="{FF2B5EF4-FFF2-40B4-BE49-F238E27FC236}">
                <a16:creationId xmlns:a16="http://schemas.microsoft.com/office/drawing/2014/main" id="{7101F67E-A8D0-48AC-B384-4834D16B58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75964" y="6221897"/>
            <a:ext cx="2020285" cy="519502"/>
          </a:xfrm>
          <a:prstGeom prst="rect">
            <a:avLst/>
          </a:prstGeom>
          <a:effectLst>
            <a:glow>
              <a:schemeClr val="tx1">
                <a:alpha val="60000"/>
              </a:schemeClr>
            </a:glow>
          </a:effectLst>
        </p:spPr>
      </p:pic>
    </p:spTree>
    <p:extLst>
      <p:ext uri="{BB962C8B-B14F-4D97-AF65-F5344CB8AC3E}">
        <p14:creationId xmlns:p14="http://schemas.microsoft.com/office/powerpoint/2010/main" val="369993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cTn>
                              </p:par>
                            </p:childTnLst>
                          </p:cTn>
                        </p:par>
                        <p:par>
                          <p:cTn id="14" fill="hold">
                            <p:stCondLst>
                              <p:cond delay="1500"/>
                            </p:stCondLst>
                            <p:childTnLst>
                              <p:par>
                                <p:cTn id="15" presetID="16" presetClass="entr" presetSubtype="37"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Vertical)">
                                      <p:cBhvr>
                                        <p:cTn id="17" dur="500"/>
                                        <p:tgtEl>
                                          <p:spTgt spid="7"/>
                                        </p:tgtEl>
                                      </p:cBhvr>
                                    </p:animEffect>
                                  </p:childTnLst>
                                </p:cTn>
                              </p:par>
                            </p:childTnLst>
                          </p:cTn>
                        </p:par>
                        <p:par>
                          <p:cTn id="18" fill="hold">
                            <p:stCondLst>
                              <p:cond delay="2000"/>
                            </p:stCondLst>
                            <p:childTnLst>
                              <p:par>
                                <p:cTn id="19" presetID="16" presetClass="entr" presetSubtype="37"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outVertical)">
                                      <p:cBhvr>
                                        <p:cTn id="21" dur="500"/>
                                        <p:tgtEl>
                                          <p:spTgt spid="9"/>
                                        </p:tgtEl>
                                      </p:cBhvr>
                                    </p:animEffect>
                                  </p:childTnLst>
                                </p:cTn>
                              </p:par>
                            </p:childTnLst>
                          </p:cTn>
                        </p:par>
                        <p:par>
                          <p:cTn id="22" fill="hold">
                            <p:stCondLst>
                              <p:cond delay="2500"/>
                            </p:stCondLst>
                            <p:childTnLst>
                              <p:par>
                                <p:cTn id="23" presetID="21"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heel(8)">
                                      <p:cBhvr>
                                        <p:cTn id="25" dur="2000"/>
                                        <p:tgtEl>
                                          <p:spTgt spid="5"/>
                                        </p:tgtEl>
                                      </p:cBhvr>
                                    </p:animEffect>
                                  </p:childTnLst>
                                </p:cTn>
                              </p:par>
                            </p:childTnLst>
                          </p:cTn>
                        </p:par>
                        <p:par>
                          <p:cTn id="26" fill="hold">
                            <p:stCondLst>
                              <p:cond delay="4500"/>
                            </p:stCondLst>
                            <p:childTnLst>
                              <p:par>
                                <p:cTn id="27" presetID="22" presetClass="entr" presetSubtype="4"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par>
                          <p:cTn id="30" fill="hold">
                            <p:stCondLst>
                              <p:cond delay="5000"/>
                            </p:stCondLst>
                            <p:childTnLst>
                              <p:par>
                                <p:cTn id="31" presetID="53" presetClass="entr" presetSubtype="16"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ppt_w</p:attrName>
                                        </p:attrNameLst>
                                      </p:cBhvr>
                                      <p:tavLst>
                                        <p:tav tm="0">
                                          <p:val>
                                            <p:fltVal val="0"/>
                                          </p:val>
                                        </p:tav>
                                        <p:tav tm="100000">
                                          <p:val>
                                            <p:strVal val="#ppt_w"/>
                                          </p:val>
                                        </p:tav>
                                      </p:tavLst>
                                    </p:anim>
                                    <p:anim calcmode="lin" valueType="num">
                                      <p:cBhvr>
                                        <p:cTn id="34" dur="500" fill="hold"/>
                                        <p:tgtEl>
                                          <p:spTgt spid="21"/>
                                        </p:tgtEl>
                                        <p:attrNameLst>
                                          <p:attrName>ppt_h</p:attrName>
                                        </p:attrNameLst>
                                      </p:cBhvr>
                                      <p:tavLst>
                                        <p:tav tm="0">
                                          <p:val>
                                            <p:fltVal val="0"/>
                                          </p:val>
                                        </p:tav>
                                        <p:tav tm="100000">
                                          <p:val>
                                            <p:strVal val="#ppt_h"/>
                                          </p:val>
                                        </p:tav>
                                      </p:tavLst>
                                    </p:anim>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p:bldP spid="9" grpId="0"/>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 uri="{28A0092B-C50C-407E-A947-70E740481C1C}">
                <a14:useLocalDpi xmlns:a14="http://schemas.microsoft.com/office/drawing/2010/main" val="0"/>
              </a:ext>
            </a:extLst>
          </a:blip>
          <a:stretch>
            <a:fillRect/>
          </a:stretch>
        </p:blipFill>
        <p:spPr>
          <a:xfrm>
            <a:off x="-1" y="0"/>
            <a:ext cx="12191999" cy="6858000"/>
          </a:xfrm>
          <a:prstGeom prst="rect">
            <a:avLst/>
          </a:prstGeom>
          <a:solidFill>
            <a:schemeClr val="bg1"/>
          </a:solidFill>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04" y="5077535"/>
            <a:ext cx="2537535" cy="1722403"/>
          </a:xfrm>
          <a:prstGeom prst="rect">
            <a:avLst/>
          </a:prstGeom>
        </p:spPr>
      </p:pic>
      <p:sp>
        <p:nvSpPr>
          <p:cNvPr id="13" name="Rectangle 12"/>
          <p:cNvSpPr/>
          <p:nvPr/>
        </p:nvSpPr>
        <p:spPr>
          <a:xfrm>
            <a:off x="2716649" y="4460583"/>
            <a:ext cx="7067534" cy="2258271"/>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716649" y="4450644"/>
            <a:ext cx="7067534" cy="2246769"/>
          </a:xfrm>
          <a:prstGeom prst="rect">
            <a:avLst/>
          </a:prstGeom>
          <a:noFill/>
        </p:spPr>
        <p:txBody>
          <a:bodyPr wrap="square" rtlCol="0">
            <a:spAutoFit/>
          </a:bodyPr>
          <a:lstStyle/>
          <a:p>
            <a:r>
              <a:rPr lang="en-US" sz="2000" b="1" dirty="0">
                <a:solidFill>
                  <a:schemeClr val="bg1"/>
                </a:solidFill>
              </a:rPr>
              <a:t>Microboard</a:t>
            </a:r>
            <a:r>
              <a:rPr lang="en-US" sz="2000" dirty="0">
                <a:solidFill>
                  <a:schemeClr val="bg1"/>
                </a:solidFill>
              </a:rPr>
              <a:t> is an electronics manufacturing services provider delivering circuit card assembly, system integration, and test services. We work with medical, military, telecom and industrial customers on their life changing and life saving devices.</a:t>
            </a:r>
          </a:p>
          <a:p>
            <a:endParaRPr lang="en-US" sz="2000" dirty="0">
              <a:solidFill>
                <a:schemeClr val="bg1"/>
              </a:solidFill>
            </a:endParaRPr>
          </a:p>
          <a:p>
            <a:r>
              <a:rPr lang="en-US" sz="2000" dirty="0">
                <a:solidFill>
                  <a:schemeClr val="bg1"/>
                </a:solidFill>
              </a:rPr>
              <a:t>Join </a:t>
            </a:r>
            <a:r>
              <a:rPr lang="en-US" sz="2000" b="1" dirty="0">
                <a:solidFill>
                  <a:schemeClr val="bg1"/>
                </a:solidFill>
              </a:rPr>
              <a:t>Microboard </a:t>
            </a:r>
            <a:r>
              <a:rPr lang="en-US" sz="2000" dirty="0">
                <a:solidFill>
                  <a:schemeClr val="bg1"/>
                </a:solidFill>
              </a:rPr>
              <a:t>– a leading edge electronics manufacturer in CT!</a:t>
            </a:r>
          </a:p>
          <a:p>
            <a:pPr algn="r"/>
            <a:r>
              <a:rPr lang="en-US" sz="2000" dirty="0">
                <a:solidFill>
                  <a:schemeClr val="bg1"/>
                </a:solidFill>
              </a:rPr>
              <a:t>Located: Seymour, CT</a:t>
            </a:r>
          </a:p>
        </p:txBody>
      </p:sp>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t="34378" b="23829"/>
          <a:stretch/>
        </p:blipFill>
        <p:spPr>
          <a:xfrm>
            <a:off x="47302" y="1734744"/>
            <a:ext cx="2550145" cy="166969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4254" y="8627"/>
            <a:ext cx="5193623" cy="1173811"/>
          </a:xfrm>
          <a:prstGeom prst="rect">
            <a:avLst/>
          </a:prstGeom>
          <a:effectLst>
            <a:glow rad="50800">
              <a:schemeClr val="bg1">
                <a:alpha val="60000"/>
              </a:schemeClr>
            </a:glow>
            <a:softEdge rad="0"/>
          </a:effec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3917" y="1204135"/>
            <a:ext cx="1669693" cy="1669693"/>
          </a:xfrm>
          <a:prstGeom prst="round2DiagRect">
            <a:avLst>
              <a:gd name="adj1" fmla="val 16667"/>
              <a:gd name="adj2" fmla="val 0"/>
            </a:avLst>
          </a:prstGeom>
          <a:ln w="38100" cap="sq">
            <a:solidFill>
              <a:srgbClr val="FC6B12"/>
            </a:solidFill>
            <a:miter lim="800000"/>
          </a:ln>
          <a:effectLst>
            <a:innerShdw blurRad="63500" dist="50800" dir="13500000">
              <a:prstClr val="black">
                <a:alpha val="50000"/>
              </a:prstClr>
            </a:innerShdw>
          </a:effectLst>
        </p:spPr>
      </p:pic>
      <p:sp>
        <p:nvSpPr>
          <p:cNvPr id="20" name="TextBox 19"/>
          <p:cNvSpPr txBox="1"/>
          <p:nvPr/>
        </p:nvSpPr>
        <p:spPr>
          <a:xfrm>
            <a:off x="8876344" y="2917756"/>
            <a:ext cx="3157266" cy="707886"/>
          </a:xfrm>
          <a:prstGeom prst="rect">
            <a:avLst/>
          </a:prstGeom>
          <a:noFill/>
        </p:spPr>
        <p:txBody>
          <a:bodyPr wrap="square" rtlCol="0">
            <a:spAutoFit/>
          </a:bodyPr>
          <a:lstStyle/>
          <a:p>
            <a:pPr algn="r"/>
            <a:r>
              <a:rPr lang="en-US" sz="2000" b="1" dirty="0">
                <a:solidFill>
                  <a:schemeClr val="bg1"/>
                </a:solidFill>
              </a:rPr>
              <a:t>Nicole Russo</a:t>
            </a:r>
          </a:p>
          <a:p>
            <a:pPr algn="r"/>
            <a:r>
              <a:rPr lang="en-US" sz="2000" dirty="0">
                <a:solidFill>
                  <a:schemeClr val="bg1"/>
                </a:solidFill>
              </a:rPr>
              <a:t>Owner, President &amp; CEO</a:t>
            </a:r>
            <a:endParaRPr lang="en-US" sz="2000" dirty="0">
              <a:solidFill>
                <a:srgbClr val="FF0000"/>
              </a:solidFill>
            </a:endParaRP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60" y="36033"/>
            <a:ext cx="2591387" cy="1612293"/>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690" y="3489159"/>
            <a:ext cx="2501661" cy="1503949"/>
          </a:xfrm>
          <a:prstGeom prst="rect">
            <a:avLst/>
          </a:prstGeom>
        </p:spPr>
      </p:pic>
      <p:pic>
        <p:nvPicPr>
          <p:cNvPr id="18" name="Picture 17">
            <a:extLst>
              <a:ext uri="{FF2B5EF4-FFF2-40B4-BE49-F238E27FC236}">
                <a16:creationId xmlns:a16="http://schemas.microsoft.com/office/drawing/2014/main" id="{6C6B3B0E-8EE1-4AEC-9BC6-FF7695E47B9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75964" y="6221897"/>
            <a:ext cx="2020285" cy="519502"/>
          </a:xfrm>
          <a:prstGeom prst="rect">
            <a:avLst/>
          </a:prstGeom>
          <a:effectLst>
            <a:glow>
              <a:schemeClr val="tx1">
                <a:alpha val="60000"/>
              </a:schemeClr>
            </a:glow>
          </a:effectLst>
        </p:spPr>
      </p:pic>
      <p:pic>
        <p:nvPicPr>
          <p:cNvPr id="16" name="Picture 15">
            <a:extLst>
              <a:ext uri="{FF2B5EF4-FFF2-40B4-BE49-F238E27FC236}">
                <a16:creationId xmlns:a16="http://schemas.microsoft.com/office/drawing/2014/main" id="{0385E3CB-F15B-4551-B7FD-6F3B218BF46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95193" y="3984780"/>
            <a:ext cx="2237117" cy="2237117"/>
          </a:xfrm>
          <a:prstGeom prst="rect">
            <a:avLst/>
          </a:prstGeom>
        </p:spPr>
      </p:pic>
    </p:spTree>
    <p:extLst>
      <p:ext uri="{BB962C8B-B14F-4D97-AF65-F5344CB8AC3E}">
        <p14:creationId xmlns:p14="http://schemas.microsoft.com/office/powerpoint/2010/main" val="2127406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9720601" y="3439952"/>
            <a:ext cx="2501661" cy="769441"/>
          </a:xfrm>
          <a:prstGeom prst="rect">
            <a:avLst/>
          </a:prstGeom>
          <a:noFill/>
        </p:spPr>
        <p:txBody>
          <a:bodyPr wrap="square" rtlCol="0">
            <a:spAutoFit/>
          </a:bodyPr>
          <a:lstStyle/>
          <a:p>
            <a:pPr algn="ctr"/>
            <a:r>
              <a:rPr lang="en-US" sz="4400" b="1" dirty="0">
                <a:solidFill>
                  <a:schemeClr val="bg1"/>
                </a:solidFill>
              </a:rPr>
              <a:t>Scan Me!</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04" y="1795913"/>
            <a:ext cx="2537535" cy="1722403"/>
          </a:xfrm>
          <a:prstGeom prst="rect">
            <a:avLst/>
          </a:prstGeom>
        </p:spPr>
      </p:pic>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t="34378" b="23829"/>
          <a:stretch/>
        </p:blipFill>
        <p:spPr>
          <a:xfrm>
            <a:off x="41904" y="72020"/>
            <a:ext cx="2550145" cy="166969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4254" y="8627"/>
            <a:ext cx="5193623" cy="1173811"/>
          </a:xfrm>
          <a:prstGeom prst="rect">
            <a:avLst/>
          </a:prstGeom>
          <a:effectLst>
            <a:glow rad="50800">
              <a:schemeClr val="bg1">
                <a:alpha val="60000"/>
              </a:schemeClr>
            </a:glow>
            <a:softEdge rad="0"/>
          </a:effectLst>
        </p:spPr>
      </p:pic>
      <p:sp>
        <p:nvSpPr>
          <p:cNvPr id="20" name="TextBox 19"/>
          <p:cNvSpPr txBox="1"/>
          <p:nvPr/>
        </p:nvSpPr>
        <p:spPr>
          <a:xfrm>
            <a:off x="8876344" y="2917756"/>
            <a:ext cx="3157266" cy="707886"/>
          </a:xfrm>
          <a:prstGeom prst="rect">
            <a:avLst/>
          </a:prstGeom>
          <a:noFill/>
        </p:spPr>
        <p:txBody>
          <a:bodyPr wrap="square" rtlCol="0">
            <a:spAutoFit/>
          </a:bodyPr>
          <a:lstStyle/>
          <a:p>
            <a:pPr algn="r"/>
            <a:r>
              <a:rPr lang="en-US" sz="2000" b="1" dirty="0">
                <a:solidFill>
                  <a:schemeClr val="bg1"/>
                </a:solidFill>
              </a:rPr>
              <a:t>Nicole Russo</a:t>
            </a:r>
          </a:p>
          <a:p>
            <a:pPr algn="r"/>
            <a:r>
              <a:rPr lang="en-US" sz="2000" dirty="0">
                <a:solidFill>
                  <a:schemeClr val="bg1"/>
                </a:solidFill>
              </a:rPr>
              <a:t>Owner, President &amp; CEO</a:t>
            </a:r>
            <a:endParaRPr lang="en-US" sz="2000" dirty="0">
              <a:solidFill>
                <a:srgbClr val="FF0000"/>
              </a:solidFil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381" y="5129106"/>
            <a:ext cx="2591387" cy="1612293"/>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381" y="3553930"/>
            <a:ext cx="2572432" cy="1503949"/>
          </a:xfrm>
          <a:prstGeom prst="rect">
            <a:avLst/>
          </a:prstGeom>
        </p:spPr>
      </p:pic>
      <p:pic>
        <p:nvPicPr>
          <p:cNvPr id="18" name="Picture 17">
            <a:extLst>
              <a:ext uri="{FF2B5EF4-FFF2-40B4-BE49-F238E27FC236}">
                <a16:creationId xmlns:a16="http://schemas.microsoft.com/office/drawing/2014/main" id="{6C6B3B0E-8EE1-4AEC-9BC6-FF7695E47B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75964" y="6221897"/>
            <a:ext cx="2020285" cy="519502"/>
          </a:xfrm>
          <a:prstGeom prst="rect">
            <a:avLst/>
          </a:prstGeom>
          <a:effectLst>
            <a:glow>
              <a:schemeClr val="tx1">
                <a:alpha val="60000"/>
              </a:schemeClr>
            </a:glow>
          </a:effectLst>
        </p:spPr>
      </p:pic>
      <p:sp>
        <p:nvSpPr>
          <p:cNvPr id="5" name="TextBox 4">
            <a:extLst>
              <a:ext uri="{FF2B5EF4-FFF2-40B4-BE49-F238E27FC236}">
                <a16:creationId xmlns:a16="http://schemas.microsoft.com/office/drawing/2014/main" id="{C0FF4586-67FB-4FDD-86D3-7458CDAED10A}"/>
              </a:ext>
            </a:extLst>
          </p:cNvPr>
          <p:cNvSpPr txBox="1"/>
          <p:nvPr/>
        </p:nvSpPr>
        <p:spPr>
          <a:xfrm>
            <a:off x="2912063" y="1540528"/>
            <a:ext cx="9084186" cy="3693319"/>
          </a:xfrm>
          <a:prstGeom prst="rect">
            <a:avLst/>
          </a:prstGeom>
          <a:noFill/>
        </p:spPr>
        <p:txBody>
          <a:bodyPr wrap="square" rtlCol="0">
            <a:spAutoFit/>
          </a:bodyPr>
          <a:lstStyle/>
          <a:p>
            <a:r>
              <a:rPr lang="en-US" sz="2400" b="1" dirty="0"/>
              <a:t>Microboard is a Manufacturer of </a:t>
            </a:r>
            <a:r>
              <a:rPr lang="en-US" sz="2400" b="1" u="sng" dirty="0"/>
              <a:t>High-Tech Electronics</a:t>
            </a:r>
          </a:p>
          <a:p>
            <a:endParaRPr lang="en-US" sz="3000" b="1" dirty="0"/>
          </a:p>
          <a:p>
            <a:r>
              <a:rPr lang="en-US" sz="2400" b="1" dirty="0"/>
              <a:t>Defense, Medical, Telecom Markets</a:t>
            </a:r>
          </a:p>
          <a:p>
            <a:endParaRPr lang="en-US" sz="3000" b="1" dirty="0"/>
          </a:p>
          <a:p>
            <a:r>
              <a:rPr lang="en-US" sz="2400" b="1" dirty="0"/>
              <a:t>Family Owned &amp; Operated; 40 Years in Business</a:t>
            </a:r>
          </a:p>
          <a:p>
            <a:endParaRPr lang="en-US" sz="3000" b="1" dirty="0"/>
          </a:p>
          <a:p>
            <a:r>
              <a:rPr lang="en-US" sz="2400" b="1" dirty="0"/>
              <a:t>Year-Round, Winter Break &amp; Summer Internships Available</a:t>
            </a:r>
          </a:p>
          <a:p>
            <a:endParaRPr lang="en-US" sz="2400" b="1" dirty="0"/>
          </a:p>
          <a:p>
            <a:endParaRPr lang="en-US" sz="2400" b="1" dirty="0"/>
          </a:p>
        </p:txBody>
      </p:sp>
      <p:pic>
        <p:nvPicPr>
          <p:cNvPr id="13" name="Picture 12">
            <a:extLst>
              <a:ext uri="{FF2B5EF4-FFF2-40B4-BE49-F238E27FC236}">
                <a16:creationId xmlns:a16="http://schemas.microsoft.com/office/drawing/2014/main" id="{A8394F63-7E75-4337-BC03-5D03197EAF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54883" y="4085776"/>
            <a:ext cx="2237117" cy="2237117"/>
          </a:xfrm>
          <a:prstGeom prst="rect">
            <a:avLst/>
          </a:prstGeom>
        </p:spPr>
      </p:pic>
      <p:pic>
        <p:nvPicPr>
          <p:cNvPr id="19" name="Picture 18">
            <a:extLst>
              <a:ext uri="{FF2B5EF4-FFF2-40B4-BE49-F238E27FC236}">
                <a16:creationId xmlns:a16="http://schemas.microsoft.com/office/drawing/2014/main" id="{4DA226E8-094C-4645-AE2E-CEF67E374A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19857" y="6280489"/>
            <a:ext cx="2020284" cy="519502"/>
          </a:xfrm>
          <a:prstGeom prst="rect">
            <a:avLst/>
          </a:prstGeom>
          <a:noFill/>
          <a:ln>
            <a:noFill/>
          </a:ln>
          <a:effectLst>
            <a:glow>
              <a:schemeClr val="tx1">
                <a:alpha val="60000"/>
              </a:schemeClr>
            </a:glow>
          </a:effectLst>
        </p:spPr>
      </p:pic>
      <p:sp>
        <p:nvSpPr>
          <p:cNvPr id="4" name="Rectangle 3">
            <a:extLst>
              <a:ext uri="{FF2B5EF4-FFF2-40B4-BE49-F238E27FC236}">
                <a16:creationId xmlns:a16="http://schemas.microsoft.com/office/drawing/2014/main" id="{02BAB489-B2EA-4A12-98FD-38C3687CA387}"/>
              </a:ext>
            </a:extLst>
          </p:cNvPr>
          <p:cNvSpPr/>
          <p:nvPr/>
        </p:nvSpPr>
        <p:spPr>
          <a:xfrm>
            <a:off x="2912063" y="5697508"/>
            <a:ext cx="7151686" cy="923330"/>
          </a:xfrm>
          <a:prstGeom prst="rect">
            <a:avLst/>
          </a:prstGeom>
        </p:spPr>
        <p:txBody>
          <a:bodyPr wrap="square">
            <a:spAutoFit/>
          </a:bodyPr>
          <a:lstStyle/>
          <a:p>
            <a:pPr algn="ctr"/>
            <a:r>
              <a:rPr lang="en-US" sz="2700" b="1" dirty="0"/>
              <a:t>Contact us for a tour &amp; discussion on </a:t>
            </a:r>
          </a:p>
          <a:p>
            <a:pPr algn="ctr"/>
            <a:r>
              <a:rPr lang="en-US" sz="2700" b="1" dirty="0"/>
              <a:t>internships &amp; career opportunities!</a:t>
            </a:r>
          </a:p>
        </p:txBody>
      </p:sp>
    </p:spTree>
    <p:extLst>
      <p:ext uri="{BB962C8B-B14F-4D97-AF65-F5344CB8AC3E}">
        <p14:creationId xmlns:p14="http://schemas.microsoft.com/office/powerpoint/2010/main" val="2206271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E2FDB73-41C8-7DA4-1168-5D9DF8307382}"/>
              </a:ext>
            </a:extLst>
          </p:cNvPr>
          <p:cNvSpPr txBox="1"/>
          <p:nvPr/>
        </p:nvSpPr>
        <p:spPr>
          <a:xfrm>
            <a:off x="4862946" y="480737"/>
            <a:ext cx="6949440" cy="3477875"/>
          </a:xfrm>
          <a:prstGeom prst="rect">
            <a:avLst/>
          </a:prstGeom>
          <a:noFill/>
        </p:spPr>
        <p:txBody>
          <a:bodyPr wrap="square" rtlCol="0">
            <a:spAutoFit/>
          </a:bodyPr>
          <a:lstStyle/>
          <a:p>
            <a:r>
              <a:rPr lang="en-US" sz="2000" dirty="0">
                <a:solidFill>
                  <a:srgbClr val="8C8C8C"/>
                </a:solidFill>
              </a:rPr>
              <a:t>OEM Controls designs and manufactures rugged Joysticks and Electronics for Off-Highway equipment:</a:t>
            </a:r>
          </a:p>
          <a:p>
            <a:pPr marL="342900" indent="-342900">
              <a:buFont typeface="Arial" panose="020B0604020202020204" pitchFamily="34" charset="0"/>
              <a:buChar char="•"/>
            </a:pPr>
            <a:r>
              <a:rPr lang="en-US" sz="2000" dirty="0">
                <a:solidFill>
                  <a:srgbClr val="8C8C8C"/>
                </a:solidFill>
              </a:rPr>
              <a:t>Construction </a:t>
            </a:r>
          </a:p>
          <a:p>
            <a:pPr marL="342900" indent="-342900">
              <a:buFont typeface="Arial" panose="020B0604020202020204" pitchFamily="34" charset="0"/>
              <a:buChar char="•"/>
            </a:pPr>
            <a:r>
              <a:rPr lang="en-US" sz="2000" dirty="0">
                <a:solidFill>
                  <a:srgbClr val="8C8C8C"/>
                </a:solidFill>
              </a:rPr>
              <a:t>Utilities and Telecom </a:t>
            </a:r>
          </a:p>
          <a:p>
            <a:pPr marL="342900" indent="-342900">
              <a:buFont typeface="Arial" panose="020B0604020202020204" pitchFamily="34" charset="0"/>
              <a:buChar char="•"/>
            </a:pPr>
            <a:r>
              <a:rPr lang="en-US" sz="2000" dirty="0">
                <a:solidFill>
                  <a:srgbClr val="8C8C8C"/>
                </a:solidFill>
              </a:rPr>
              <a:t>Emergency </a:t>
            </a:r>
          </a:p>
          <a:p>
            <a:pPr marL="342900" indent="-342900">
              <a:buFont typeface="Arial" panose="020B0604020202020204" pitchFamily="34" charset="0"/>
              <a:buChar char="•"/>
            </a:pPr>
            <a:r>
              <a:rPr lang="en-US" sz="2000" dirty="0">
                <a:solidFill>
                  <a:srgbClr val="8C8C8C"/>
                </a:solidFill>
              </a:rPr>
              <a:t>Material Handling </a:t>
            </a:r>
          </a:p>
          <a:p>
            <a:pPr marL="342900" indent="-342900">
              <a:buFont typeface="Arial" panose="020B0604020202020204" pitchFamily="34" charset="0"/>
              <a:buChar char="•"/>
            </a:pPr>
            <a:r>
              <a:rPr lang="en-US" sz="2000" dirty="0">
                <a:solidFill>
                  <a:srgbClr val="8C8C8C"/>
                </a:solidFill>
              </a:rPr>
              <a:t>Mining </a:t>
            </a:r>
          </a:p>
          <a:p>
            <a:pPr marL="342900" indent="-342900">
              <a:buFont typeface="Arial" panose="020B0604020202020204" pitchFamily="34" charset="0"/>
              <a:buChar char="•"/>
            </a:pPr>
            <a:r>
              <a:rPr lang="en-US" sz="2000" dirty="0">
                <a:solidFill>
                  <a:srgbClr val="8C8C8C"/>
                </a:solidFill>
              </a:rPr>
              <a:t>Railroad</a:t>
            </a:r>
          </a:p>
          <a:p>
            <a:pPr marL="342900" indent="-342900">
              <a:buFont typeface="Arial" panose="020B0604020202020204" pitchFamily="34" charset="0"/>
              <a:buChar char="•"/>
            </a:pPr>
            <a:r>
              <a:rPr lang="en-US" sz="2000" dirty="0">
                <a:solidFill>
                  <a:srgbClr val="8C8C8C"/>
                </a:solidFill>
              </a:rPr>
              <a:t>Agriculture </a:t>
            </a:r>
          </a:p>
          <a:p>
            <a:r>
              <a:rPr lang="en-US" sz="2000" dirty="0">
                <a:solidFill>
                  <a:srgbClr val="8C8C8C"/>
                </a:solidFill>
              </a:rPr>
              <a:t> </a:t>
            </a:r>
          </a:p>
          <a:p>
            <a:r>
              <a:rPr lang="en-US" sz="2000" dirty="0">
                <a:solidFill>
                  <a:srgbClr val="8C8C8C"/>
                </a:solidFill>
              </a:rPr>
              <a:t>Internships Available!  Contact Us</a:t>
            </a:r>
          </a:p>
        </p:txBody>
      </p:sp>
      <p:pic>
        <p:nvPicPr>
          <p:cNvPr id="4" name="Picture 3">
            <a:extLst>
              <a:ext uri="{FF2B5EF4-FFF2-40B4-BE49-F238E27FC236}">
                <a16:creationId xmlns:a16="http://schemas.microsoft.com/office/drawing/2014/main" id="{3F8B7E72-0BD7-401A-8993-201D2FFA06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912" y="2069170"/>
            <a:ext cx="2237117" cy="2237117"/>
          </a:xfrm>
          <a:prstGeom prst="rect">
            <a:avLst/>
          </a:prstGeom>
        </p:spPr>
      </p:pic>
      <p:pic>
        <p:nvPicPr>
          <p:cNvPr id="5" name="Picture 4">
            <a:extLst>
              <a:ext uri="{FF2B5EF4-FFF2-40B4-BE49-F238E27FC236}">
                <a16:creationId xmlns:a16="http://schemas.microsoft.com/office/drawing/2014/main" id="{BCF93029-9103-40F3-81AF-A7B551298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6510" y="6117512"/>
            <a:ext cx="2020284" cy="519502"/>
          </a:xfrm>
          <a:prstGeom prst="rect">
            <a:avLst/>
          </a:prstGeom>
          <a:noFill/>
          <a:ln>
            <a:noFill/>
          </a:ln>
          <a:effectLst>
            <a:glow>
              <a:schemeClr val="tx1">
                <a:alpha val="60000"/>
              </a:schemeClr>
            </a:glow>
          </a:effectLst>
        </p:spPr>
      </p:pic>
    </p:spTree>
    <p:extLst>
      <p:ext uri="{BB962C8B-B14F-4D97-AF65-F5344CB8AC3E}">
        <p14:creationId xmlns:p14="http://schemas.microsoft.com/office/powerpoint/2010/main" val="181973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685030" y="3170091"/>
            <a:ext cx="2501661" cy="769441"/>
          </a:xfrm>
          <a:prstGeom prst="rect">
            <a:avLst/>
          </a:prstGeom>
          <a:noFill/>
        </p:spPr>
        <p:txBody>
          <a:bodyPr wrap="square" rtlCol="0">
            <a:spAutoFit/>
          </a:bodyPr>
          <a:lstStyle/>
          <a:p>
            <a:pPr algn="ctr"/>
            <a:r>
              <a:rPr lang="en-US" sz="4400" b="1" dirty="0">
                <a:solidFill>
                  <a:schemeClr val="bg1"/>
                </a:solidFill>
              </a:rPr>
              <a:t>Scan Me!</a:t>
            </a:r>
          </a:p>
        </p:txBody>
      </p:sp>
      <p:pic>
        <p:nvPicPr>
          <p:cNvPr id="17" name="Picture 16">
            <a:extLst>
              <a:ext uri="{FF2B5EF4-FFF2-40B4-BE49-F238E27FC236}">
                <a16:creationId xmlns:a16="http://schemas.microsoft.com/office/drawing/2014/main" id="{EC23C674-32ED-42B2-A6C1-677B3A6231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5964" y="6197833"/>
            <a:ext cx="2020285" cy="519502"/>
          </a:xfrm>
          <a:prstGeom prst="rect">
            <a:avLst/>
          </a:prstGeom>
          <a:effectLst>
            <a:glow>
              <a:schemeClr val="tx1">
                <a:alpha val="60000"/>
              </a:schemeClr>
            </a:glow>
          </a:effectLst>
        </p:spPr>
      </p:pic>
      <p:pic>
        <p:nvPicPr>
          <p:cNvPr id="3" name="Picture 2" descr="Background pattern&#10;&#10;Description automatically generated">
            <a:extLst>
              <a:ext uri="{FF2B5EF4-FFF2-40B4-BE49-F238E27FC236}">
                <a16:creationId xmlns:a16="http://schemas.microsoft.com/office/drawing/2014/main" id="{55DA16ED-B95A-7D13-F41F-2120BF8FBD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7" name="Picture 6" descr="A picture containing text, sign, clipart&#10;&#10;Description automatically generated">
            <a:extLst>
              <a:ext uri="{FF2B5EF4-FFF2-40B4-BE49-F238E27FC236}">
                <a16:creationId xmlns:a16="http://schemas.microsoft.com/office/drawing/2014/main" id="{42FD8D40-8DC2-433E-9AE3-E55E606F66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733" y="336550"/>
            <a:ext cx="3026634" cy="899583"/>
          </a:xfrm>
          <a:prstGeom prst="rect">
            <a:avLst/>
          </a:prstGeom>
        </p:spPr>
      </p:pic>
      <p:pic>
        <p:nvPicPr>
          <p:cNvPr id="8" name="Picture 7">
            <a:extLst>
              <a:ext uri="{FF2B5EF4-FFF2-40B4-BE49-F238E27FC236}">
                <a16:creationId xmlns:a16="http://schemas.microsoft.com/office/drawing/2014/main" id="{A5BC0278-25C1-A3D2-C926-0CC1A90267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733" y="1523291"/>
            <a:ext cx="6217948" cy="3497596"/>
          </a:xfrm>
          <a:prstGeom prst="rect">
            <a:avLst/>
          </a:prstGeom>
        </p:spPr>
      </p:pic>
      <p:pic>
        <p:nvPicPr>
          <p:cNvPr id="12" name="Picture 11">
            <a:extLst>
              <a:ext uri="{FF2B5EF4-FFF2-40B4-BE49-F238E27FC236}">
                <a16:creationId xmlns:a16="http://schemas.microsoft.com/office/drawing/2014/main" id="{08CF1B54-AC89-F298-D656-E6FB30F12926}"/>
              </a:ext>
            </a:extLst>
          </p:cNvPr>
          <p:cNvPicPr>
            <a:picLocks noChangeAspect="1"/>
          </p:cNvPicPr>
          <p:nvPr/>
        </p:nvPicPr>
        <p:blipFill>
          <a:blip r:embed="rId6"/>
          <a:stretch>
            <a:fillRect/>
          </a:stretch>
        </p:blipFill>
        <p:spPr>
          <a:xfrm>
            <a:off x="7119442" y="362301"/>
            <a:ext cx="4876807" cy="2219463"/>
          </a:xfrm>
          <a:prstGeom prst="rect">
            <a:avLst/>
          </a:prstGeom>
        </p:spPr>
      </p:pic>
      <p:pic>
        <p:nvPicPr>
          <p:cNvPr id="18" name="Picture 17">
            <a:extLst>
              <a:ext uri="{FF2B5EF4-FFF2-40B4-BE49-F238E27FC236}">
                <a16:creationId xmlns:a16="http://schemas.microsoft.com/office/drawing/2014/main" id="{CB759F30-B0BC-0207-1346-31B539A86199}"/>
              </a:ext>
            </a:extLst>
          </p:cNvPr>
          <p:cNvPicPr>
            <a:picLocks noChangeAspect="1"/>
          </p:cNvPicPr>
          <p:nvPr/>
        </p:nvPicPr>
        <p:blipFill>
          <a:blip r:embed="rId7"/>
          <a:stretch>
            <a:fillRect/>
          </a:stretch>
        </p:blipFill>
        <p:spPr>
          <a:xfrm>
            <a:off x="4594489" y="516135"/>
            <a:ext cx="2266925" cy="1439996"/>
          </a:xfrm>
          <a:prstGeom prst="rect">
            <a:avLst/>
          </a:prstGeom>
        </p:spPr>
      </p:pic>
      <p:sp>
        <p:nvSpPr>
          <p:cNvPr id="19" name="Rectangle 18">
            <a:extLst>
              <a:ext uri="{FF2B5EF4-FFF2-40B4-BE49-F238E27FC236}">
                <a16:creationId xmlns:a16="http://schemas.microsoft.com/office/drawing/2014/main" id="{02B404F5-9598-72AF-E3FB-C18D85E47C70}"/>
              </a:ext>
            </a:extLst>
          </p:cNvPr>
          <p:cNvSpPr/>
          <p:nvPr/>
        </p:nvSpPr>
        <p:spPr>
          <a:xfrm>
            <a:off x="7119442" y="2944066"/>
            <a:ext cx="4876807" cy="3392172"/>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C8C8C"/>
              </a:solidFill>
            </a:endParaRPr>
          </a:p>
        </p:txBody>
      </p:sp>
      <p:sp>
        <p:nvSpPr>
          <p:cNvPr id="20" name="TextBox 19">
            <a:extLst>
              <a:ext uri="{FF2B5EF4-FFF2-40B4-BE49-F238E27FC236}">
                <a16:creationId xmlns:a16="http://schemas.microsoft.com/office/drawing/2014/main" id="{18070DDC-C7DF-0FE5-E160-D8EC1D85FAC5}"/>
              </a:ext>
            </a:extLst>
          </p:cNvPr>
          <p:cNvSpPr txBox="1"/>
          <p:nvPr/>
        </p:nvSpPr>
        <p:spPr>
          <a:xfrm>
            <a:off x="7261708" y="3072554"/>
            <a:ext cx="4608559" cy="3139321"/>
          </a:xfrm>
          <a:prstGeom prst="rect">
            <a:avLst/>
          </a:prstGeom>
          <a:noFill/>
        </p:spPr>
        <p:txBody>
          <a:bodyPr wrap="square" rtlCol="0">
            <a:spAutoFit/>
          </a:bodyPr>
          <a:lstStyle/>
          <a:p>
            <a:r>
              <a:rPr lang="en-US" b="1" dirty="0">
                <a:solidFill>
                  <a:schemeClr val="bg1"/>
                </a:solidFill>
              </a:rPr>
              <a:t>Shelton CT</a:t>
            </a:r>
          </a:p>
          <a:p>
            <a:r>
              <a:rPr lang="en-US" b="1" dirty="0">
                <a:solidFill>
                  <a:schemeClr val="bg1"/>
                </a:solidFill>
              </a:rPr>
              <a:t>Family owned and operated since 1966. </a:t>
            </a:r>
          </a:p>
          <a:p>
            <a:endParaRPr lang="en-US" dirty="0">
              <a:solidFill>
                <a:schemeClr val="bg1"/>
              </a:solidFill>
            </a:endParaRPr>
          </a:p>
          <a:p>
            <a:r>
              <a:rPr lang="en-US" dirty="0">
                <a:solidFill>
                  <a:schemeClr val="bg1"/>
                </a:solidFill>
              </a:rPr>
              <a:t>Careers in</a:t>
            </a:r>
          </a:p>
          <a:p>
            <a:pPr marL="285750" indent="-285750">
              <a:buFont typeface="Arial" panose="020B0604020202020204" pitchFamily="34" charset="0"/>
              <a:buChar char="•"/>
            </a:pPr>
            <a:r>
              <a:rPr lang="en-US" dirty="0">
                <a:solidFill>
                  <a:schemeClr val="bg1"/>
                </a:solidFill>
              </a:rPr>
              <a:t>Engineering </a:t>
            </a:r>
          </a:p>
          <a:p>
            <a:pPr marL="285750" indent="-285750">
              <a:buFont typeface="Arial" panose="020B0604020202020204" pitchFamily="34" charset="0"/>
              <a:buChar char="•"/>
            </a:pPr>
            <a:r>
              <a:rPr lang="en-US" dirty="0">
                <a:solidFill>
                  <a:schemeClr val="bg1"/>
                </a:solidFill>
              </a:rPr>
              <a:t>Mechanical &amp; Electronic Assembly </a:t>
            </a:r>
          </a:p>
          <a:p>
            <a:pPr marL="285750" indent="-285750">
              <a:buFont typeface="Arial" panose="020B0604020202020204" pitchFamily="34" charset="0"/>
              <a:buChar char="•"/>
            </a:pPr>
            <a:r>
              <a:rPr lang="en-US" dirty="0">
                <a:solidFill>
                  <a:schemeClr val="bg1"/>
                </a:solidFill>
              </a:rPr>
              <a:t>Software Development </a:t>
            </a:r>
          </a:p>
          <a:p>
            <a:pPr marL="285750" indent="-285750">
              <a:buFont typeface="Arial" panose="020B0604020202020204" pitchFamily="34" charset="0"/>
              <a:buChar char="•"/>
            </a:pPr>
            <a:r>
              <a:rPr lang="en-US" dirty="0">
                <a:solidFill>
                  <a:schemeClr val="bg1"/>
                </a:solidFill>
              </a:rPr>
              <a:t>Fabrication, Machining, Welding </a:t>
            </a:r>
          </a:p>
          <a:p>
            <a:pPr marL="285750" indent="-285750">
              <a:buFont typeface="Arial" panose="020B0604020202020204" pitchFamily="34" charset="0"/>
              <a:buChar char="•"/>
            </a:pPr>
            <a:r>
              <a:rPr lang="en-US" dirty="0">
                <a:solidFill>
                  <a:schemeClr val="bg1"/>
                </a:solidFill>
              </a:rPr>
              <a:t>Finance &amp; Accounting </a:t>
            </a:r>
          </a:p>
          <a:p>
            <a:pPr marL="285750" indent="-285750">
              <a:buFont typeface="Arial" panose="020B0604020202020204" pitchFamily="34" charset="0"/>
              <a:buChar char="•"/>
            </a:pPr>
            <a:r>
              <a:rPr lang="en-US" dirty="0">
                <a:solidFill>
                  <a:schemeClr val="bg1"/>
                </a:solidFill>
              </a:rPr>
              <a:t>Sales &amp; Marketing </a:t>
            </a:r>
          </a:p>
          <a:p>
            <a:pPr marL="285750" indent="-285750">
              <a:buFont typeface="Arial" panose="020B0604020202020204" pitchFamily="34" charset="0"/>
              <a:buChar char="•"/>
            </a:pPr>
            <a:r>
              <a:rPr lang="en-US" dirty="0">
                <a:solidFill>
                  <a:schemeClr val="bg1"/>
                </a:solidFill>
              </a:rPr>
              <a:t>Quality &amp; Data Analysis</a:t>
            </a:r>
          </a:p>
        </p:txBody>
      </p:sp>
      <p:pic>
        <p:nvPicPr>
          <p:cNvPr id="11" name="Picture 2" descr="OEM Controls New Website I Check Us Out I 50 Year Celebration">
            <a:extLst>
              <a:ext uri="{FF2B5EF4-FFF2-40B4-BE49-F238E27FC236}">
                <a16:creationId xmlns:a16="http://schemas.microsoft.com/office/drawing/2014/main" id="{5ECB2943-84F0-39F4-3E62-C6C839DF70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9921" y="4143564"/>
            <a:ext cx="4164042" cy="24786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9978748-B907-4E83-946A-7FA641FD8C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8468" y="4451644"/>
            <a:ext cx="2237117" cy="2237117"/>
          </a:xfrm>
          <a:prstGeom prst="rect">
            <a:avLst/>
          </a:prstGeom>
        </p:spPr>
      </p:pic>
      <p:pic>
        <p:nvPicPr>
          <p:cNvPr id="14" name="Picture 13">
            <a:extLst>
              <a:ext uri="{FF2B5EF4-FFF2-40B4-BE49-F238E27FC236}">
                <a16:creationId xmlns:a16="http://schemas.microsoft.com/office/drawing/2014/main" id="{3003CC6B-CB1F-402D-8593-58BDB61F6E5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71186" y="6336238"/>
            <a:ext cx="2020284" cy="519502"/>
          </a:xfrm>
          <a:prstGeom prst="rect">
            <a:avLst/>
          </a:prstGeom>
          <a:noFill/>
          <a:ln>
            <a:noFill/>
          </a:ln>
          <a:effectLst>
            <a:glow>
              <a:schemeClr val="tx1">
                <a:alpha val="60000"/>
              </a:schemeClr>
            </a:glow>
          </a:effectLst>
        </p:spPr>
      </p:pic>
    </p:spTree>
    <p:extLst>
      <p:ext uri="{BB962C8B-B14F-4D97-AF65-F5344CB8AC3E}">
        <p14:creationId xmlns:p14="http://schemas.microsoft.com/office/powerpoint/2010/main" val="133762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17349" t="31381" r="51818" b="34141"/>
          <a:stretch/>
        </p:blipFill>
        <p:spPr>
          <a:xfrm>
            <a:off x="0" y="0"/>
            <a:ext cx="12192000" cy="6858000"/>
          </a:xfrm>
          <a:prstGeom prst="rect">
            <a:avLst/>
          </a:prstGeom>
        </p:spPr>
      </p:pic>
      <p:sp>
        <p:nvSpPr>
          <p:cNvPr id="8" name="Rectangle 7"/>
          <p:cNvSpPr/>
          <p:nvPr/>
        </p:nvSpPr>
        <p:spPr>
          <a:xfrm>
            <a:off x="239244" y="184123"/>
            <a:ext cx="11713512" cy="1460681"/>
          </a:xfrm>
          <a:prstGeom prst="rect">
            <a:avLst/>
          </a:prstGeom>
          <a:solidFill>
            <a:srgbClr val="22848F">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2948622" y="314298"/>
            <a:ext cx="8810343" cy="1200329"/>
          </a:xfrm>
          <a:prstGeom prst="rect">
            <a:avLst/>
          </a:prstGeom>
          <a:noFill/>
        </p:spPr>
        <p:txBody>
          <a:bodyPr wrap="square" rtlCol="0">
            <a:spAutoFit/>
          </a:bodyPr>
          <a:lstStyle/>
          <a:p>
            <a:pPr algn="ctr"/>
            <a:r>
              <a:rPr lang="en-US" sz="2400" b="1" i="1" dirty="0">
                <a:solidFill>
                  <a:schemeClr val="bg1"/>
                </a:solidFill>
              </a:rPr>
              <a:t>The Next Generation of Stelray Plastic Products, Inc. : A Plastic Injection Molding Company Offering Career Opportunities for Young Professionals</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2111" y="4578765"/>
            <a:ext cx="3454398" cy="2107656"/>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Rectangle 16"/>
          <p:cNvSpPr/>
          <p:nvPr/>
        </p:nvSpPr>
        <p:spPr>
          <a:xfrm>
            <a:off x="374899" y="3285109"/>
            <a:ext cx="5207901" cy="3401312"/>
          </a:xfrm>
          <a:prstGeom prst="rect">
            <a:avLst/>
          </a:prstGeom>
          <a:solidFill>
            <a:schemeClr val="tx1">
              <a:alpha val="4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448720" y="3378436"/>
            <a:ext cx="4999805" cy="1015663"/>
          </a:xfrm>
          <a:prstGeom prst="rect">
            <a:avLst/>
          </a:prstGeom>
        </p:spPr>
        <p:txBody>
          <a:bodyPr wrap="square">
            <a:spAutoFit/>
          </a:bodyPr>
          <a:lstStyle/>
          <a:p>
            <a:pPr algn="ctr"/>
            <a:r>
              <a:rPr lang="en-US" sz="3000" b="1" i="1" dirty="0">
                <a:solidFill>
                  <a:srgbClr val="FFD44B"/>
                </a:solidFill>
              </a:rPr>
              <a:t>Mold your Future at Stelray Plastic Products, Inc.</a:t>
            </a:r>
          </a:p>
        </p:txBody>
      </p:sp>
      <p:sp>
        <p:nvSpPr>
          <p:cNvPr id="7" name="TextBox 6"/>
          <p:cNvSpPr txBox="1"/>
          <p:nvPr/>
        </p:nvSpPr>
        <p:spPr>
          <a:xfrm>
            <a:off x="794804" y="4578765"/>
            <a:ext cx="4421063" cy="1938992"/>
          </a:xfrm>
          <a:prstGeom prst="rect">
            <a:avLst/>
          </a:prstGeom>
          <a:noFill/>
        </p:spPr>
        <p:txBody>
          <a:bodyPr wrap="square" rtlCol="0">
            <a:spAutoFit/>
          </a:bodyPr>
          <a:lstStyle/>
          <a:p>
            <a:pPr algn="ctr"/>
            <a:r>
              <a:rPr lang="en-US" sz="2400" b="1" dirty="0">
                <a:solidFill>
                  <a:schemeClr val="bg1"/>
                </a:solidFill>
              </a:rPr>
              <a:t>Stelray is all about providing exceptional customer service and experience beyond the mold with every plastic injection molding job we run!</a:t>
            </a:r>
            <a:endParaRPr lang="en-US" sz="2400" dirty="0">
              <a:solidFill>
                <a:schemeClr val="bg1"/>
              </a:solidFill>
            </a:endParaRPr>
          </a:p>
        </p:txBody>
      </p:sp>
      <p:sp>
        <p:nvSpPr>
          <p:cNvPr id="18" name="Flowchart: Connector 17"/>
          <p:cNvSpPr/>
          <p:nvPr/>
        </p:nvSpPr>
        <p:spPr>
          <a:xfrm>
            <a:off x="6002705" y="4486646"/>
            <a:ext cx="2139500" cy="2123230"/>
          </a:xfrm>
          <a:prstGeom prst="flowChartConnector">
            <a:avLst/>
          </a:prstGeom>
          <a:solidFill>
            <a:srgbClr val="2BA6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12191" r="14498" b="10525"/>
          <a:stretch/>
        </p:blipFill>
        <p:spPr>
          <a:xfrm rot="5400000">
            <a:off x="9439891" y="1835904"/>
            <a:ext cx="2448455" cy="2704778"/>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4" descr="logo-Vector-Stelray"/>
          <p:cNvPicPr>
            <a:picLocks noChangeAspect="1" noChangeArrowheads="1"/>
          </p:cNvPicPr>
          <p:nvPr/>
        </p:nvPicPr>
        <p:blipFill>
          <a:blip r:embed="rId5">
            <a:clrChange>
              <a:clrFrom>
                <a:srgbClr val="00747F">
                  <a:alpha val="88627"/>
                </a:srgbClr>
              </a:clrFrom>
              <a:clrTo>
                <a:srgbClr val="00747F">
                  <a:alpha val="0"/>
                </a:srgbClr>
              </a:clrTo>
            </a:clrChange>
            <a:lum bright="70000" contrast="-7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21861" y="447780"/>
            <a:ext cx="2281133" cy="9427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E4FDD0B-BE47-49C6-8876-0189E976B6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57699" y="4422230"/>
            <a:ext cx="2252062" cy="2252062"/>
          </a:xfrm>
          <a:prstGeom prst="rect">
            <a:avLst/>
          </a:prstGeom>
        </p:spPr>
      </p:pic>
    </p:spTree>
    <p:extLst>
      <p:ext uri="{BB962C8B-B14F-4D97-AF65-F5344CB8AC3E}">
        <p14:creationId xmlns:p14="http://schemas.microsoft.com/office/powerpoint/2010/main" val="3292101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63064" y="409905"/>
            <a:ext cx="2765340" cy="146713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13715" t="8377" r="8607" b="8681"/>
          <a:stretch/>
        </p:blipFill>
        <p:spPr>
          <a:xfrm>
            <a:off x="9337059" y="1747934"/>
            <a:ext cx="2697085" cy="1729762"/>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4868" t="23773" r="30737" b="3179"/>
          <a:stretch/>
        </p:blipFill>
        <p:spPr>
          <a:xfrm>
            <a:off x="0" y="0"/>
            <a:ext cx="8401050" cy="6858000"/>
          </a:xfrm>
          <a:prstGeom prst="rect">
            <a:avLst/>
          </a:prstGeom>
          <a:solidFill>
            <a:srgbClr val="22848E"/>
          </a:solidFill>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5136" t="6977" r="15411"/>
          <a:stretch/>
        </p:blipFill>
        <p:spPr>
          <a:xfrm>
            <a:off x="8745731" y="3228889"/>
            <a:ext cx="2826399" cy="1666481"/>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Rectangle 17"/>
          <p:cNvSpPr/>
          <p:nvPr/>
        </p:nvSpPr>
        <p:spPr>
          <a:xfrm>
            <a:off x="447167" y="2487575"/>
            <a:ext cx="5374378" cy="4053901"/>
          </a:xfrm>
          <a:prstGeom prst="rect">
            <a:avLst/>
          </a:prstGeom>
          <a:solidFill>
            <a:schemeClr val="tx1">
              <a:alpha val="4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492191" y="2633241"/>
            <a:ext cx="5404627" cy="3762568"/>
          </a:xfrm>
          <a:prstGeom prst="rect">
            <a:avLst/>
          </a:prstGeom>
          <a:noFill/>
        </p:spPr>
        <p:txBody>
          <a:bodyPr wrap="square" rtlCol="0">
            <a:spAutoFit/>
          </a:bodyPr>
          <a:lstStyle/>
          <a:p>
            <a:pPr algn="ctr"/>
            <a:r>
              <a:rPr lang="en-US" sz="2500" b="1" dirty="0">
                <a:solidFill>
                  <a:srgbClr val="FFD44B"/>
                </a:solidFill>
              </a:rPr>
              <a:t>Why Stelray Plastic Products, Inc. is a </a:t>
            </a:r>
            <a:r>
              <a:rPr lang="en-US" sz="2400" b="1" dirty="0">
                <a:solidFill>
                  <a:srgbClr val="FFD44B"/>
                </a:solidFill>
              </a:rPr>
              <a:t>Great Place to Work</a:t>
            </a:r>
          </a:p>
          <a:p>
            <a:pPr algn="ctr"/>
            <a:r>
              <a:rPr lang="en-US" sz="1600" b="1" i="1" dirty="0">
                <a:solidFill>
                  <a:schemeClr val="bg1"/>
                </a:solidFill>
              </a:rPr>
              <a:t>Stelray is a family owned business looking for energetic team members. A few benefits working at Stelray Include…</a:t>
            </a:r>
          </a:p>
          <a:p>
            <a:pPr marL="285750" indent="-285750">
              <a:lnSpc>
                <a:spcPct val="150000"/>
              </a:lnSpc>
              <a:buFont typeface="Arial" panose="020B0604020202020204" pitchFamily="34" charset="0"/>
              <a:buChar char="•"/>
            </a:pPr>
            <a:r>
              <a:rPr lang="en-US" sz="1500" b="1" dirty="0">
                <a:solidFill>
                  <a:schemeClr val="bg1"/>
                </a:solidFill>
              </a:rPr>
              <a:t>Medical/Dental Insurance</a:t>
            </a:r>
          </a:p>
          <a:p>
            <a:pPr marL="285750" indent="-285750">
              <a:lnSpc>
                <a:spcPct val="150000"/>
              </a:lnSpc>
              <a:buFont typeface="Arial" panose="020B0604020202020204" pitchFamily="34" charset="0"/>
              <a:buChar char="•"/>
            </a:pPr>
            <a:r>
              <a:rPr lang="en-US" sz="1500" b="1" dirty="0">
                <a:solidFill>
                  <a:schemeClr val="bg1"/>
                </a:solidFill>
              </a:rPr>
              <a:t>Challenging &amp; Fun Work Environment</a:t>
            </a:r>
          </a:p>
          <a:p>
            <a:pPr marL="285750" indent="-285750">
              <a:lnSpc>
                <a:spcPct val="150000"/>
              </a:lnSpc>
              <a:buFont typeface="Arial" panose="020B0604020202020204" pitchFamily="34" charset="0"/>
              <a:buChar char="•"/>
            </a:pPr>
            <a:r>
              <a:rPr lang="en-US" sz="1500" b="1" dirty="0">
                <a:solidFill>
                  <a:schemeClr val="bg1"/>
                </a:solidFill>
              </a:rPr>
              <a:t>Highly Competitive Wages</a:t>
            </a:r>
          </a:p>
          <a:p>
            <a:pPr marL="285750" indent="-285750">
              <a:lnSpc>
                <a:spcPct val="150000"/>
              </a:lnSpc>
              <a:buFont typeface="Arial" panose="020B0604020202020204" pitchFamily="34" charset="0"/>
              <a:buChar char="•"/>
            </a:pPr>
            <a:r>
              <a:rPr lang="en-US" sz="1500" b="1" dirty="0">
                <a:solidFill>
                  <a:schemeClr val="bg1"/>
                </a:solidFill>
              </a:rPr>
              <a:t>3-Shift Opportunities</a:t>
            </a:r>
          </a:p>
          <a:p>
            <a:pPr marL="285750" indent="-285750">
              <a:lnSpc>
                <a:spcPct val="150000"/>
              </a:lnSpc>
              <a:buFont typeface="Arial" panose="020B0604020202020204" pitchFamily="34" charset="0"/>
              <a:buChar char="•"/>
            </a:pPr>
            <a:r>
              <a:rPr lang="en-US" sz="1500" b="1" dirty="0">
                <a:solidFill>
                  <a:schemeClr val="bg1"/>
                </a:solidFill>
              </a:rPr>
              <a:t>401K Retirement Benefits</a:t>
            </a:r>
          </a:p>
          <a:p>
            <a:pPr marL="285750" indent="-285750">
              <a:lnSpc>
                <a:spcPct val="150000"/>
              </a:lnSpc>
              <a:buFont typeface="Arial" panose="020B0604020202020204" pitchFamily="34" charset="0"/>
              <a:buChar char="•"/>
            </a:pPr>
            <a:r>
              <a:rPr lang="en-US" sz="1500" b="1" dirty="0">
                <a:solidFill>
                  <a:schemeClr val="bg1"/>
                </a:solidFill>
              </a:rPr>
              <a:t>Mentor &amp; Apprenticeship Opportunities</a:t>
            </a:r>
          </a:p>
          <a:p>
            <a:pPr marL="285750" indent="-285750">
              <a:lnSpc>
                <a:spcPct val="150000"/>
              </a:lnSpc>
              <a:buFont typeface="Arial" panose="020B0604020202020204" pitchFamily="34" charset="0"/>
              <a:buChar char="•"/>
            </a:pPr>
            <a:r>
              <a:rPr lang="en-US" sz="1500" b="1" dirty="0">
                <a:solidFill>
                  <a:schemeClr val="bg1"/>
                </a:solidFill>
              </a:rPr>
              <a:t>On the Job Training</a:t>
            </a:r>
          </a:p>
        </p:txBody>
      </p:sp>
      <p:pic>
        <p:nvPicPr>
          <p:cNvPr id="10" name="Picture 4" descr="logo-Vector-Stelray"/>
          <p:cNvPicPr>
            <a:picLocks noChangeAspect="1" noChangeArrowheads="1"/>
          </p:cNvPicPr>
          <p:nvPr/>
        </p:nvPicPr>
        <p:blipFill>
          <a:blip r:embed="rId6">
            <a:clrChange>
              <a:clrFrom>
                <a:srgbClr val="00747F">
                  <a:alpha val="88627"/>
                </a:srgbClr>
              </a:clrFrom>
              <a:clrTo>
                <a:srgbClr val="00747F">
                  <a:alpha val="0"/>
                </a:srgbClr>
              </a:clrTo>
            </a:clrChange>
            <a:lum bright="70000" contrast="-70000"/>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55829" y="409905"/>
            <a:ext cx="2578219" cy="1065538"/>
          </a:xfrm>
          <a:prstGeom prst="rect">
            <a:avLst/>
          </a:prstGeom>
          <a:noFill/>
          <a:extLst>
            <a:ext uri="{909E8E84-426E-40DD-AFC4-6F175D3DCCD1}">
              <a14:hiddenFill xmlns:a14="http://schemas.microsoft.com/office/drawing/2010/main">
                <a:solidFill>
                  <a:srgbClr val="FFFFFF"/>
                </a:solidFill>
              </a14:hiddenFill>
            </a:ext>
          </a:extLst>
        </p:spPr>
      </p:pic>
      <p:sp>
        <p:nvSpPr>
          <p:cNvPr id="11" name="Flowchart: Connector 10"/>
          <p:cNvSpPr/>
          <p:nvPr/>
        </p:nvSpPr>
        <p:spPr>
          <a:xfrm>
            <a:off x="6111003" y="4379804"/>
            <a:ext cx="2139500" cy="2123230"/>
          </a:xfrm>
          <a:prstGeom prst="flowChartConnector">
            <a:avLst/>
          </a:prstGeom>
          <a:solidFill>
            <a:srgbClr val="2BA6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464689" y="5221278"/>
            <a:ext cx="3655169" cy="147732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b="1" i="1" dirty="0">
                <a:solidFill>
                  <a:schemeClr val="bg1"/>
                </a:solidFill>
              </a:rPr>
              <a:t>Production Injection Molding</a:t>
            </a:r>
          </a:p>
          <a:p>
            <a:pPr marL="285750" indent="-285750">
              <a:lnSpc>
                <a:spcPct val="150000"/>
              </a:lnSpc>
              <a:buFont typeface="Arial" panose="020B0604020202020204" pitchFamily="34" charset="0"/>
              <a:buChar char="•"/>
            </a:pPr>
            <a:r>
              <a:rPr lang="en-US" sz="2000" b="1" i="1" dirty="0">
                <a:solidFill>
                  <a:schemeClr val="bg1"/>
                </a:solidFill>
              </a:rPr>
              <a:t>Mold Building</a:t>
            </a:r>
          </a:p>
          <a:p>
            <a:pPr marL="285750" indent="-285750">
              <a:lnSpc>
                <a:spcPct val="150000"/>
              </a:lnSpc>
              <a:buFont typeface="Arial" panose="020B0604020202020204" pitchFamily="34" charset="0"/>
              <a:buChar char="•"/>
            </a:pPr>
            <a:r>
              <a:rPr lang="en-US" sz="2000" b="1" i="1" dirty="0">
                <a:solidFill>
                  <a:schemeClr val="bg1"/>
                </a:solidFill>
              </a:rPr>
              <a:t>Prototyping</a:t>
            </a:r>
          </a:p>
        </p:txBody>
      </p:sp>
      <p:pic>
        <p:nvPicPr>
          <p:cNvPr id="13" name="Picture 12">
            <a:extLst>
              <a:ext uri="{FF2B5EF4-FFF2-40B4-BE49-F238E27FC236}">
                <a16:creationId xmlns:a16="http://schemas.microsoft.com/office/drawing/2014/main" id="{DB869585-9B88-44DE-85DD-0C6C91D5FDB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48676" y="4323777"/>
            <a:ext cx="2252062" cy="2252062"/>
          </a:xfrm>
          <a:prstGeom prst="rect">
            <a:avLst/>
          </a:prstGeom>
        </p:spPr>
      </p:pic>
    </p:spTree>
    <p:extLst>
      <p:ext uri="{BB962C8B-B14F-4D97-AF65-F5344CB8AC3E}">
        <p14:creationId xmlns:p14="http://schemas.microsoft.com/office/powerpoint/2010/main" val="17367960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5249</TotalTime>
  <Words>501</Words>
  <Application>Microsoft Office PowerPoint</Application>
  <PresentationFormat>Widescreen</PresentationFormat>
  <Paragraphs>82</Paragraphs>
  <Slides>13</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Merriweather</vt:lpstr>
      <vt:lpstr>Montserrat</vt:lpstr>
      <vt:lpstr>Raleway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Windows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Anthony Varbaro</dc:creator>
  <cp:lastModifiedBy>Bing Carbone</cp:lastModifiedBy>
  <cp:revision>121</cp:revision>
  <dcterms:created xsi:type="dcterms:W3CDTF">2022-07-14T15:18:30Z</dcterms:created>
  <dcterms:modified xsi:type="dcterms:W3CDTF">2023-03-31T12:35:07Z</dcterms:modified>
</cp:coreProperties>
</file>