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3" r:id="rId13"/>
    <p:sldId id="264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4DA74-884A-A745-8BB0-DF00808A10EB}" v="7" dt="2020-11-06T19:01:27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/>
    <p:restoredTop sz="94663"/>
  </p:normalViewPr>
  <p:slideViewPr>
    <p:cSldViewPr snapToGrid="0">
      <p:cViewPr varScale="1">
        <p:scale>
          <a:sx n="87" d="100"/>
          <a:sy n="87" d="100"/>
        </p:scale>
        <p:origin x="22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ckett, Stephanie M." userId="6c042527-e1ac-4448-9398-3ef8c917b537" providerId="ADAL" clId="{B555ECF4-14D9-1144-84D0-D84520CB909F}"/>
    <pc:docChg chg="undo modSld">
      <pc:chgData name="Hackett, Stephanie M." userId="6c042527-e1ac-4448-9398-3ef8c917b537" providerId="ADAL" clId="{B555ECF4-14D9-1144-84D0-D84520CB909F}" dt="2020-10-05T17:16:46.820" v="147" actId="20577"/>
      <pc:docMkLst>
        <pc:docMk/>
      </pc:docMkLst>
      <pc:sldChg chg="modSp">
        <pc:chgData name="Hackett, Stephanie M." userId="6c042527-e1ac-4448-9398-3ef8c917b537" providerId="ADAL" clId="{B555ECF4-14D9-1144-84D0-D84520CB909F}" dt="2020-10-05T17:11:53.491" v="2" actId="1076"/>
        <pc:sldMkLst>
          <pc:docMk/>
          <pc:sldMk cId="634414226" sldId="263"/>
        </pc:sldMkLst>
        <pc:picChg chg="mod">
          <ac:chgData name="Hackett, Stephanie M." userId="6c042527-e1ac-4448-9398-3ef8c917b537" providerId="ADAL" clId="{B555ECF4-14D9-1144-84D0-D84520CB909F}" dt="2020-10-05T17:11:53.491" v="2" actId="1076"/>
          <ac:picMkLst>
            <pc:docMk/>
            <pc:sldMk cId="634414226" sldId="263"/>
            <ac:picMk id="5" creationId="{6B6AE5D1-3915-DD45-A7B6-0C670495EA26}"/>
          </ac:picMkLst>
        </pc:picChg>
      </pc:sldChg>
      <pc:sldChg chg="modSp">
        <pc:chgData name="Hackett, Stephanie M." userId="6c042527-e1ac-4448-9398-3ef8c917b537" providerId="ADAL" clId="{B555ECF4-14D9-1144-84D0-D84520CB909F}" dt="2020-10-05T17:16:46.820" v="147" actId="20577"/>
        <pc:sldMkLst>
          <pc:docMk/>
          <pc:sldMk cId="771681988" sldId="266"/>
        </pc:sldMkLst>
        <pc:spChg chg="mod">
          <ac:chgData name="Hackett, Stephanie M." userId="6c042527-e1ac-4448-9398-3ef8c917b537" providerId="ADAL" clId="{B555ECF4-14D9-1144-84D0-D84520CB909F}" dt="2020-10-05T17:16:46.820" v="147" actId="20577"/>
          <ac:spMkLst>
            <pc:docMk/>
            <pc:sldMk cId="771681988" sldId="266"/>
            <ac:spMk id="3" creationId="{C12AD56E-A138-C54D-A170-4FF1F7D1E88E}"/>
          </ac:spMkLst>
        </pc:spChg>
      </pc:sldChg>
    </pc:docChg>
  </pc:docChgLst>
  <pc:docChgLst>
    <pc:chgData name="Stephanie Hackett" userId="6c042527-e1ac-4448-9398-3ef8c917b537" providerId="ADAL" clId="{D734DA74-884A-A745-8BB0-DF00808A10EB}"/>
    <pc:docChg chg="modSld modShowInfo">
      <pc:chgData name="Stephanie Hackett" userId="6c042527-e1ac-4448-9398-3ef8c917b537" providerId="ADAL" clId="{D734DA74-884A-A745-8BB0-DF00808A10EB}" dt="2020-11-06T19:01:27.006" v="10"/>
      <pc:docMkLst>
        <pc:docMk/>
      </pc:docMkLst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159695691" sldId="256"/>
        </pc:sldMkLst>
        <pc:picChg chg="add del mod">
          <ac:chgData name="Stephanie Hackett" userId="6c042527-e1ac-4448-9398-3ef8c917b537" providerId="ADAL" clId="{D734DA74-884A-A745-8BB0-DF00808A10EB}" dt="2020-11-06T14:49:54.320" v="3"/>
          <ac:picMkLst>
            <pc:docMk/>
            <pc:sldMk cId="159695691" sldId="256"/>
            <ac:picMk id="4" creationId="{EF9C2871-8687-4B4E-AD70-126D776A8E3F}"/>
          </ac:picMkLst>
        </pc:picChg>
        <pc:picChg chg="add del mod">
          <ac:chgData name="Stephanie Hackett" userId="6c042527-e1ac-4448-9398-3ef8c917b537" providerId="ADAL" clId="{D734DA74-884A-A745-8BB0-DF00808A10EB}" dt="2020-11-06T14:50:45.567" v="4"/>
          <ac:picMkLst>
            <pc:docMk/>
            <pc:sldMk cId="159695691" sldId="256"/>
            <ac:picMk id="5" creationId="{35FCE9A0-AD7C-4D43-B349-092896AC44D3}"/>
          </ac:picMkLst>
        </pc:picChg>
        <pc:picChg chg="add del mod">
          <ac:chgData name="Stephanie Hackett" userId="6c042527-e1ac-4448-9398-3ef8c917b537" providerId="ADAL" clId="{D734DA74-884A-A745-8BB0-DF00808A10EB}" dt="2020-11-06T14:56:48.468" v="7"/>
          <ac:picMkLst>
            <pc:docMk/>
            <pc:sldMk cId="159695691" sldId="256"/>
            <ac:picMk id="6" creationId="{6153B882-5F2F-5F44-88B9-68EBBC7001B7}"/>
          </ac:picMkLst>
        </pc:picChg>
        <pc:picChg chg="add del mod">
          <ac:chgData name="Stephanie Hackett" userId="6c042527-e1ac-4448-9398-3ef8c917b537" providerId="ADAL" clId="{D734DA74-884A-A745-8BB0-DF00808A10EB}" dt="2020-11-06T15:33:10.836" v="8"/>
          <ac:picMkLst>
            <pc:docMk/>
            <pc:sldMk cId="159695691" sldId="256"/>
            <ac:picMk id="7" creationId="{B75B25E8-67D3-3646-B067-FE6CC6634856}"/>
          </ac:picMkLst>
        </pc:picChg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159695691" sldId="256"/>
            <ac:picMk id="8" creationId="{2BA90E9F-F011-6C44-9BB7-4610DCA98BB2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159695691" sldId="256"/>
            <ac:picMk id="9" creationId="{33BD5C61-19EB-994A-8285-530D4FD1AB84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3654479227" sldId="257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3654479227" sldId="257"/>
            <ac:picMk id="4" creationId="{622DB272-8E4F-4847-BAB6-7EDADC02E2A8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3654479227" sldId="257"/>
            <ac:picMk id="5" creationId="{6DD7F486-3E1B-2A4D-B6DD-45C92474E7E6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2748400508" sldId="258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2748400508" sldId="258"/>
            <ac:picMk id="4" creationId="{E4165A5B-9290-D847-A55B-1EF937D852E9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2748400508" sldId="258"/>
            <ac:picMk id="5" creationId="{E032B8C2-0C32-1D43-A7A7-D2293617946D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3772806622" sldId="259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3772806622" sldId="259"/>
            <ac:picMk id="3" creationId="{C8849271-B0CE-1C4F-B8ED-F789AD913798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3772806622" sldId="259"/>
            <ac:picMk id="5" creationId="{2B6689DA-337B-A74E-ABEE-D88B230E77E1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3784776354" sldId="260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3784776354" sldId="260"/>
            <ac:picMk id="4" creationId="{2D0C41A1-5083-5645-8CCB-4920A485CADE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3784776354" sldId="260"/>
            <ac:picMk id="5" creationId="{CDB210E6-CBB5-834C-A03D-4960ADE81584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1203053735" sldId="261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1203053735" sldId="261"/>
            <ac:picMk id="3" creationId="{2172278A-73DE-C94F-A0A0-C34A81E7DCCB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1203053735" sldId="261"/>
            <ac:picMk id="4" creationId="{1B02EE93-B955-E74F-A547-358B772D5080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2701388822" sldId="262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2701388822" sldId="262"/>
            <ac:picMk id="4" creationId="{2FA5B09B-A300-B24C-9449-09D92532BD36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2701388822" sldId="262"/>
            <ac:picMk id="6" creationId="{B40657DD-0524-D248-B4ED-B32B5805C792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634414226" sldId="263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634414226" sldId="263"/>
            <ac:picMk id="3" creationId="{60A11337-9D97-7C49-B493-97FD7C1140F5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634414226" sldId="263"/>
            <ac:picMk id="6" creationId="{5F9166D2-0803-4A44-BA30-1F66297AE088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3973760533" sldId="264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3973760533" sldId="264"/>
            <ac:picMk id="4" creationId="{B4A7A22A-C858-7942-982D-B5AC056BA210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3973760533" sldId="264"/>
            <ac:picMk id="6" creationId="{47EEB3A5-0AC3-9241-A528-9A02B638B947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3105408432" sldId="265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3105408432" sldId="265"/>
            <ac:picMk id="4" creationId="{3E2FDFDE-292F-644E-B473-622D95B6FC2D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3105408432" sldId="265"/>
            <ac:picMk id="5" creationId="{CA08DD5B-3FAB-D447-8DE1-EEF90364391F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771681988" sldId="266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771681988" sldId="266"/>
            <ac:picMk id="4" creationId="{C1C33279-0914-F244-A970-CC3A782D8FE9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771681988" sldId="266"/>
            <ac:picMk id="5" creationId="{82B44F5A-3AAF-1946-8DBD-58C529C18F60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922497786" sldId="267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922497786" sldId="267"/>
            <ac:picMk id="4" creationId="{78F9B6BB-909D-0B43-9912-007DB9836D96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922497786" sldId="267"/>
            <ac:picMk id="5" creationId="{4CDEAE8C-66DF-7544-ABE6-CE32B222B4DA}"/>
          </ac:picMkLst>
        </pc:picChg>
      </pc:sldChg>
      <pc:sldChg chg="addSp delSp modSp modTransition">
        <pc:chgData name="Stephanie Hackett" userId="6c042527-e1ac-4448-9398-3ef8c917b537" providerId="ADAL" clId="{D734DA74-884A-A745-8BB0-DF00808A10EB}" dt="2020-11-06T19:01:27.006" v="10"/>
        <pc:sldMkLst>
          <pc:docMk/>
          <pc:sldMk cId="64312568" sldId="268"/>
        </pc:sldMkLst>
        <pc:picChg chg="add del mod">
          <ac:chgData name="Stephanie Hackett" userId="6c042527-e1ac-4448-9398-3ef8c917b537" providerId="ADAL" clId="{D734DA74-884A-A745-8BB0-DF00808A10EB}" dt="2020-11-06T19:01:27.006" v="10"/>
          <ac:picMkLst>
            <pc:docMk/>
            <pc:sldMk cId="64312568" sldId="268"/>
            <ac:picMk id="4" creationId="{0F3B8E67-3214-454A-81EA-4C58954B39D3}"/>
          </ac:picMkLst>
        </pc:picChg>
        <pc:picChg chg="add mod">
          <ac:chgData name="Stephanie Hackett" userId="6c042527-e1ac-4448-9398-3ef8c917b537" providerId="ADAL" clId="{D734DA74-884A-A745-8BB0-DF00808A10EB}" dt="2020-11-06T19:01:27.006" v="10"/>
          <ac:picMkLst>
            <pc:docMk/>
            <pc:sldMk cId="64312568" sldId="268"/>
            <ac:picMk id="5" creationId="{767B4C44-8333-7B45-AB37-302BCA0F56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1.mov"/><Relationship Id="rId7" Type="http://schemas.openxmlformats.org/officeDocument/2006/relationships/image" Target="../media/image6.png"/><Relationship Id="rId2" Type="http://schemas.microsoft.com/office/2007/relationships/media" Target="../media/media11.mo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s://southernct-accommodate.symplicity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6.mov"/><Relationship Id="rId7" Type="http://schemas.openxmlformats.org/officeDocument/2006/relationships/image" Target="../media/image4.png"/><Relationship Id="rId2" Type="http://schemas.microsoft.com/office/2007/relationships/media" Target="../media/media6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8.mov"/><Relationship Id="rId7" Type="http://schemas.openxmlformats.org/officeDocument/2006/relationships/image" Target="../media/image5.png"/><Relationship Id="rId2" Type="http://schemas.microsoft.com/office/2007/relationships/media" Target="../media/media8.mo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1.mov"/><Relationship Id="rId7" Type="http://schemas.openxmlformats.org/officeDocument/2006/relationships/image" Target="../media/image6.png"/><Relationship Id="rId2" Type="http://schemas.microsoft.com/office/2007/relationships/media" Target="../media/media11.mo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C36E-8A05-BD44-AD05-CF4E77D0C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Accommodate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C5E0F-B009-4C43-8599-FD539B9EA7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Faculty Module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BD5C61-19EB-994A-8285-530D4FD1A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5"/>
    </mc:Choice>
    <mc:Fallback>
      <p:transition spd="slow" advTm="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5FA8-55AF-6848-969C-8BAFBE82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Confirming an Exam Booking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6DAE4-660B-E64A-8BCF-2C472E5AC5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It’s important to review the information that the student provided to ensure that it meets your expectations</a:t>
            </a:r>
          </a:p>
          <a:p>
            <a:r>
              <a:rPr lang="en-US"/>
              <a:t>Please be as specific as possible with additional notes.  For example, Buzz indicated they are bringing a maple sample to this exam, but you’re welcome to refute that (if necessary)</a:t>
            </a:r>
          </a:p>
          <a:p>
            <a:r>
              <a:rPr lang="en-US"/>
              <a:t>Always make sure to indicate whether you approve of the exam – if you do not complete this step, the student’s exam request </a:t>
            </a:r>
            <a:r>
              <a:rPr lang="en-US" b="1"/>
              <a:t>will not be processed</a:t>
            </a:r>
            <a:endParaRPr lang="en-US"/>
          </a:p>
        </p:txBody>
      </p:sp>
      <p:pic>
        <p:nvPicPr>
          <p:cNvPr id="5" name="ExamBooking">
            <a:hlinkClick r:id="" action="ppaction://media"/>
            <a:extLst>
              <a:ext uri="{FF2B5EF4-FFF2-40B4-BE49-F238E27FC236}">
                <a16:creationId xmlns:a16="http://schemas.microsoft.com/office/drawing/2014/main" id="{FAB77EED-1E86-CB41-A43F-9AAB4CB01CE8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0570" y="1682885"/>
            <a:ext cx="4250987" cy="2971665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EEB3A5-0AC3-9241-A528-9A02B638B94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76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50"/>
    </mc:Choice>
    <mc:Fallback>
      <p:transition spd="slow" advTm="2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9" objId="5"/>
        <p14:stopEvt time="22016" objId="5"/>
        <p14:playEvt time="22017" objId="5"/>
        <p14:stopEvt time="23650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9B21-7034-6F46-8461-67C0AC9A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the exam to the DRC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8620-8570-1849-8224-CBB412D4D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You’re welcome to submit exams via Accommodate (it’s encrypted) or drop it off to Engleman C105</a:t>
            </a:r>
          </a:p>
          <a:p>
            <a:r>
              <a:rPr lang="en-US"/>
              <a:t>It’s preferred to have the exam uploaded into Accommodate so that we have all the student’s information in one spot</a:t>
            </a:r>
          </a:p>
          <a:p>
            <a:r>
              <a:rPr lang="en-US"/>
              <a:t>Students will no longer provide an envelope to you to drop off the exam, or confirm that they have made arrangements with our office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08DD5B-3FAB-D447-8DE1-EEF903643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1"/>
    </mc:Choice>
    <mc:Fallback>
      <p:transition spd="slow" advTm="1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9B0F-07A6-FA47-9E1A-9030983D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Returning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AD56E-A138-C54D-A170-4FF1F7D1E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Exams can be returned by email or via instructor pick up</a:t>
            </a:r>
          </a:p>
          <a:p>
            <a:r>
              <a:rPr lang="en-US" dirty="0"/>
              <a:t>Exams will </a:t>
            </a:r>
            <a:r>
              <a:rPr lang="en-US"/>
              <a:t>not be delivered by the DRC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B44F5A-3AAF-1946-8DBD-58C529C18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4"/>
    </mc:Choice>
    <mc:Fallback>
      <p:transition spd="slow" advTm="1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4CA7-A995-447F-A046-9AF7C0A66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55" y="1378059"/>
            <a:ext cx="7315200" cy="1844996"/>
          </a:xfrm>
        </p:spPr>
        <p:txBody>
          <a:bodyPr/>
          <a:lstStyle/>
          <a:p>
            <a:r>
              <a:rPr lang="en-US"/>
              <a:t>Questions, Comments, Concerns?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43B74-64FB-4319-86BA-C91B6F7E4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430575"/>
            <a:ext cx="7315200" cy="215407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Thank you for your time!</a:t>
            </a:r>
          </a:p>
          <a:p>
            <a:r>
              <a:rPr lang="en-US">
                <a:solidFill>
                  <a:schemeClr val="tx1"/>
                </a:solidFill>
              </a:rPr>
              <a:t>Contact Information:</a:t>
            </a:r>
          </a:p>
          <a:p>
            <a:r>
              <a:rPr lang="en-US">
                <a:solidFill>
                  <a:schemeClr val="tx1"/>
                </a:solidFill>
              </a:rPr>
              <a:t>Stephanie Hackett</a:t>
            </a:r>
          </a:p>
          <a:p>
            <a:r>
              <a:rPr lang="en-US">
                <a:solidFill>
                  <a:schemeClr val="tx1"/>
                </a:solidFill>
              </a:rPr>
              <a:t>hacketts6@southernct.edu</a:t>
            </a:r>
          </a:p>
          <a:p>
            <a:r>
              <a:rPr lang="en-US">
                <a:solidFill>
                  <a:schemeClr val="tx1"/>
                </a:solidFill>
              </a:rPr>
              <a:t>203-392-6828</a:t>
            </a:r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7B4C44-8333-7B45-AB37-302BCA0F5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4"/>
    </mc:Choice>
    <mc:Fallback>
      <p:transition spd="slow" advTm="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09F6-6F9C-5D4C-B225-405224D7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What is Accommodate?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D693-48F2-D043-8231-E10EF8E77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Beginning in Spring 2021, the Disability Resource Center will implement a new web-based learning management system, Accommodate. 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Accommodate will replace many processes and procedures for the DRC, creating a more accessible and efficient environment for students who access our services.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You will be able to view students in your courses with active accommodations, approve exam requests, and safely upload exams to be proctored in the DRC.</a:t>
            </a:r>
          </a:p>
          <a:p>
            <a:r>
              <a:rPr lang="en-US">
                <a:ea typeface="+mn-lt"/>
                <a:cs typeface="+mn-lt"/>
              </a:rPr>
              <a:t>The platform will help to better keep track of accommodation letters and exam requests.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D7F486-3E1B-2A4D-B6DD-45C92474E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6"/>
    </mc:Choice>
    <mc:Fallback>
      <p:transition spd="slow" advTm="2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29C4-C74B-1248-9DFC-A44365C5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C1F64-489F-5C43-A5AF-6EC5B6B7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All accommodation letters will be delivered via Accommodate, starting Spring 2021.  Hard copies </a:t>
            </a:r>
            <a:r>
              <a:rPr lang="en-US" b="1">
                <a:ea typeface="+mn-lt"/>
                <a:cs typeface="+mn-lt"/>
              </a:rPr>
              <a:t>will not be </a:t>
            </a:r>
            <a:r>
              <a:rPr lang="en-US">
                <a:ea typeface="+mn-lt"/>
                <a:cs typeface="+mn-lt"/>
              </a:rPr>
              <a:t>provided to either students or instructors.</a:t>
            </a:r>
          </a:p>
          <a:p>
            <a:r>
              <a:rPr lang="en-US">
                <a:ea typeface="+mn-lt"/>
                <a:cs typeface="+mn-lt"/>
              </a:rPr>
              <a:t>You will have to acknowledge receipt of accommodation letters, to confirm the accommodations</a:t>
            </a:r>
          </a:p>
          <a:p>
            <a:r>
              <a:rPr lang="en-US">
                <a:ea typeface="+mn-lt"/>
                <a:cs typeface="+mn-lt"/>
              </a:rPr>
              <a:t>All exam requests will process via Accommodate.  You will have the opportunity to approve student requests, upload your exam and provide proctoring information directly in the platform</a:t>
            </a:r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32B8C2-0C32-1D43-A7A7-D22936179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2"/>
    </mc:Choice>
    <mc:Fallback>
      <p:transition spd="slow" advTm="2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0849-9689-F347-9BD6-122CA922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Logging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58998-278C-4F42-98B3-751447FD8F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The first step to familiarize yourself with the platform is to log into it </a:t>
            </a:r>
            <a:r>
              <a:rPr lang="en-US">
                <a:ea typeface="+mn-lt"/>
                <a:cs typeface="+mn-lt"/>
                <a:hlinkClick r:id="rId4"/>
              </a:rPr>
              <a:t>via this link</a:t>
            </a:r>
            <a:r>
              <a:rPr lang="en-US">
                <a:ea typeface="+mn-lt"/>
                <a:cs typeface="+mn-lt"/>
              </a:rPr>
              <a:t>. 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You will use your </a:t>
            </a:r>
            <a:r>
              <a:rPr lang="en-US" err="1">
                <a:ea typeface="+mn-lt"/>
                <a:cs typeface="+mn-lt"/>
              </a:rPr>
              <a:t>mySCSU</a:t>
            </a:r>
            <a:r>
              <a:rPr lang="en-US">
                <a:ea typeface="+mn-lt"/>
                <a:cs typeface="+mn-lt"/>
              </a:rPr>
              <a:t> log in information</a:t>
            </a:r>
          </a:p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03F051-CC22-C348-9041-84397071D2C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1412823"/>
            <a:ext cx="3475037" cy="40323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6689DA-337B-A74E-ABEE-D88B230E7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0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8"/>
    </mc:Choice>
    <mc:Fallback>
      <p:transition spd="slow" advTm="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5FF9B-3F02-1946-B0D8-4AA3B3FE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8E62-1DA2-EC4A-BEF8-741939637F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This will be your home (or hub) screen. </a:t>
            </a:r>
          </a:p>
          <a:p>
            <a:r>
              <a:rPr lang="en-US"/>
              <a:t>It will provide you with at-a-glance information, as well as the links to other areas for your reference, linked on the left.</a:t>
            </a:r>
          </a:p>
          <a:p>
            <a:r>
              <a:rPr lang="en-US"/>
              <a:t>Once you click one of the icons, you will be brought to any outstanding tasks or information from your last log in.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9CA0DE-D738-4149-979E-4DE459EBF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18438" y="2617396"/>
            <a:ext cx="3475037" cy="162320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B210E6-CBB5-834C-A03D-4960ADE81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9"/>
    </mc:Choice>
    <mc:Fallback>
      <p:transition spd="slow" advTm="1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B4865D-79BE-A74C-AAD8-0A67D01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Accommodation Letters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F06DF-082C-3043-BCFF-3B5B583B2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20" y="2162014"/>
            <a:ext cx="2947482" cy="37442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Letters will be organized by class, rather than by student.  </a:t>
            </a:r>
          </a:p>
          <a:p>
            <a:r>
              <a:rPr lang="en-US" sz="1500">
                <a:solidFill>
                  <a:srgbClr val="FFFFFF"/>
                </a:solidFill>
              </a:rPr>
              <a:t>Navigate to Accommodation letters, then view the letters that need to be reviewed</a:t>
            </a:r>
          </a:p>
          <a:p>
            <a:r>
              <a:rPr lang="en-US" sz="1500">
                <a:solidFill>
                  <a:srgbClr val="FFFFFF"/>
                </a:solidFill>
              </a:rPr>
              <a:t>Make sure to initial at the bottom of the letter to confirm receipt</a:t>
            </a:r>
          </a:p>
          <a:p>
            <a:r>
              <a:rPr lang="en-US" sz="1500">
                <a:solidFill>
                  <a:srgbClr val="FFFFFF"/>
                </a:solidFill>
              </a:rPr>
              <a:t>Despite letters being emailed, the DRC's expectation remains that students will schedule a time to meet with you to discuss their approved accommodations and their implementation in your course</a:t>
            </a:r>
          </a:p>
          <a:p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2" name="Screen Recording 2020-09-18 at 12.49.33 PM" descr="Screen Recording 2020-09-18 at 12.49.33 PM">
            <a:hlinkClick r:id="" action="ppaction://media"/>
            <a:extLst>
              <a:ext uri="{FF2B5EF4-FFF2-40B4-BE49-F238E27FC236}">
                <a16:creationId xmlns:a16="http://schemas.microsoft.com/office/drawing/2014/main" id="{B410BB34-B7E9-E349-A956-ADBE6D5F5514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9935" y="1463400"/>
            <a:ext cx="7491363" cy="39142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02EE93-B955-E74F-A547-358B772D50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05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0"/>
    </mc:Choice>
    <mc:Fallback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50" objId="2"/>
        <p14:stopEvt time="27807" objId="2"/>
        <p14:playEvt time="27808" objId="2"/>
        <p14:stopEvt time="2900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BCCC-50D2-7342-8496-97A60E37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Confirming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FBE4-B44E-4D4F-8634-11EFA43873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Click </a:t>
            </a:r>
            <a:r>
              <a:rPr lang="en-US" b="1"/>
              <a:t>courses</a:t>
            </a:r>
          </a:p>
          <a:p>
            <a:r>
              <a:rPr lang="en-US"/>
              <a:t>The First page will bring you to any classes you might be teaching in a semester.  In this case, we chose </a:t>
            </a:r>
            <a:r>
              <a:rPr lang="en-US" b="1"/>
              <a:t>Tree Making – ARB 101</a:t>
            </a:r>
          </a:p>
          <a:p>
            <a:r>
              <a:rPr lang="en-US"/>
              <a:t>Selecting </a:t>
            </a:r>
            <a:r>
              <a:rPr lang="en-US" b="1"/>
              <a:t>Enrolled Students</a:t>
            </a:r>
            <a:r>
              <a:rPr lang="en-US"/>
              <a:t> will show you every student in the class, and if they have accommodations</a:t>
            </a:r>
          </a:p>
          <a:p>
            <a:r>
              <a:rPr lang="en-US"/>
              <a:t>This information will not leave the system until the following term – meaning, you will always have access to the student’s approved accommodations</a:t>
            </a:r>
          </a:p>
        </p:txBody>
      </p:sp>
      <p:pic>
        <p:nvPicPr>
          <p:cNvPr id="5" name="Accommodation Letters">
            <a:hlinkClick r:id="" action="ppaction://media"/>
            <a:extLst>
              <a:ext uri="{FF2B5EF4-FFF2-40B4-BE49-F238E27FC236}">
                <a16:creationId xmlns:a16="http://schemas.microsoft.com/office/drawing/2014/main" id="{3A276E2B-DB49-8C47-A904-CA3EDC0691B6}"/>
              </a:ext>
            </a:extLst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438" y="2414588"/>
            <a:ext cx="3475037" cy="202723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0657DD-0524-D248-B4ED-B32B5805C79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8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25"/>
    </mc:Choice>
    <mc:Fallback>
      <p:transition spd="slow" advTm="2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158" objId="5"/>
        <p14:stopEvt time="25690" objId="5"/>
        <p14:playEvt time="26420" objId="5"/>
        <p14:stopEvt time="27525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F7D0-B551-4921-8A4F-1614ECD5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9CE8C-41A8-472D-AC1C-DBDAB0E03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Exam bookings will happen online, via Accommodate</a:t>
            </a:r>
          </a:p>
          <a:p>
            <a:r>
              <a:rPr lang="en-US"/>
              <a:t>Students will initiate this process by submitting an exam request to the DRC on their end of Accommodate</a:t>
            </a:r>
          </a:p>
          <a:p>
            <a:r>
              <a:rPr lang="en-US"/>
              <a:t>Students will still have to meet the same standards of scheduling: at least one week in advance, and instructor consent to take the exam at a different time than their class meets</a:t>
            </a:r>
          </a:p>
          <a:p>
            <a:r>
              <a:rPr lang="en-US"/>
              <a:t>Students should plan to meet with you in advance, if they need to make changes to when they take exams</a:t>
            </a:r>
          </a:p>
          <a:p>
            <a:r>
              <a:rPr lang="en-US"/>
              <a:t>Once the request is made, instructors will be notified in Accommodate and will need to approve and confirm the booking</a:t>
            </a:r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DEAE8C-66DF-7544-ABE6-CE32B222B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8"/>
    </mc:Choice>
    <mc:Fallback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5922E-7293-DD44-9D06-835DFF6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Confirming an Exam Booking</a:t>
            </a:r>
          </a:p>
        </p:txBody>
      </p:sp>
      <p:pic>
        <p:nvPicPr>
          <p:cNvPr id="5" name="ExamBooking">
            <a:hlinkClick r:id="" action="ppaction://media"/>
            <a:extLst>
              <a:ext uri="{FF2B5EF4-FFF2-40B4-BE49-F238E27FC236}">
                <a16:creationId xmlns:a16="http://schemas.microsoft.com/office/drawing/2014/main" id="{6B6AE5D1-3915-DD45-A7B6-0C670495EA26}"/>
              </a:ext>
            </a:extLst>
          </p:cNvPr>
          <p:cNvPicPr>
            <a:picLocks noGrp="1" noChangeAspect="1"/>
          </p:cNvPicPr>
          <p:nvPr>
            <p:ph sz="half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6461" y="1806352"/>
            <a:ext cx="4588043" cy="323615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04B7B-9DFE-AC4C-958E-2E093BB57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1741" y="864108"/>
            <a:ext cx="3474720" cy="5120640"/>
          </a:xfrm>
        </p:spPr>
        <p:txBody>
          <a:bodyPr/>
          <a:lstStyle/>
          <a:p>
            <a:r>
              <a:rPr lang="en-US"/>
              <a:t>Navigate to </a:t>
            </a:r>
            <a:r>
              <a:rPr lang="en-US" b="1"/>
              <a:t>Course</a:t>
            </a:r>
            <a:r>
              <a:rPr lang="en-US"/>
              <a:t>, and select the course code you want to approve an exam request in</a:t>
            </a:r>
          </a:p>
          <a:p>
            <a:r>
              <a:rPr lang="en-US"/>
              <a:t>Select </a:t>
            </a:r>
            <a:r>
              <a:rPr lang="en-US" b="1"/>
              <a:t>Room Bookings</a:t>
            </a:r>
          </a:p>
          <a:p>
            <a:r>
              <a:rPr lang="en-US"/>
              <a:t>You will then be taken to a screen that compiles the information that the student provided during booking, as well as your information about proctoring the exam</a:t>
            </a:r>
          </a:p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9166D2-0803-4A44-BA30-1F66297AE0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41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9"/>
    </mc:Choice>
    <mc:Fallback>
      <p:transition spd="slow" advTm="1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23" objId="5"/>
        <p14:stopEvt time="18288" objId="5"/>
        <p14:playEvt time="18289" objId="5"/>
        <p14:stopEvt time="18939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85AA585FF92340998C61AD14F6EC9F" ma:contentTypeVersion="14" ma:contentTypeDescription="Create a new document." ma:contentTypeScope="" ma:versionID="59f81672ca066047cf3f4d289663937e">
  <xsd:schema xmlns:xsd="http://www.w3.org/2001/XMLSchema" xmlns:xs="http://www.w3.org/2001/XMLSchema" xmlns:p="http://schemas.microsoft.com/office/2006/metadata/properties" xmlns:ns1="http://schemas.microsoft.com/sharepoint/v3" xmlns:ns2="91d713d6-401f-4801-93d1-dda989bbc614" xmlns:ns3="e74e54cd-6a6f-4295-974e-fd3357dd9b0e" targetNamespace="http://schemas.microsoft.com/office/2006/metadata/properties" ma:root="true" ma:fieldsID="8ddefb10fbcdccf4fd6194697b44f20b" ns1:_="" ns2:_="" ns3:_="">
    <xsd:import namespace="http://schemas.microsoft.com/sharepoint/v3"/>
    <xsd:import namespace="91d713d6-401f-4801-93d1-dda989bbc614"/>
    <xsd:import namespace="e74e54cd-6a6f-4295-974e-fd3357dd9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713d6-401f-4801-93d1-dda989bbc6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e54cd-6a6f-4295-974e-fd3357dd9b0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e74e54cd-6a6f-4295-974e-fd3357dd9b0e">
      <UserInfo>
        <DisplayName>Adele, Goldie</DisplayName>
        <AccountId>13</AccountId>
        <AccountType/>
      </UserInfo>
      <UserInfo>
        <DisplayName>Hackett, Stephanie M.</DisplayName>
        <AccountId>2346</AccountId>
        <AccountType/>
      </UserInfo>
      <UserInfo>
        <DisplayName>Ajeti, Valon</DisplayName>
        <AccountId>2359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51298FC-16DC-4882-82A0-FD57AF6A3B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A98C9-F3AA-405C-A515-E810ABE94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1d713d6-401f-4801-93d1-dda989bbc614"/>
    <ds:schemaRef ds:uri="e74e54cd-6a6f-4295-974e-fd3357dd9b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11D6C4-1E5D-4053-B2DB-7F0D77B27E65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infopath/2007/PartnerControls"/>
    <ds:schemaRef ds:uri="91d713d6-401f-4801-93d1-dda989bbc614"/>
    <ds:schemaRef ds:uri="http://www.w3.org/XML/1998/namespace"/>
    <ds:schemaRef ds:uri="http://schemas.microsoft.com/office/2006/metadata/properties"/>
    <ds:schemaRef ds:uri="e74e54cd-6a6f-4295-974e-fd3357dd9b0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755</Words>
  <Application>Microsoft Macintosh PowerPoint</Application>
  <PresentationFormat>Widescreen</PresentationFormat>
  <Paragraphs>55</Paragraphs>
  <Slides>13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Corbel</vt:lpstr>
      <vt:lpstr>Wingdings 2</vt:lpstr>
      <vt:lpstr>Frame</vt:lpstr>
      <vt:lpstr>Accommodate Training</vt:lpstr>
      <vt:lpstr>What is Accommodate?</vt:lpstr>
      <vt:lpstr>Main Changes</vt:lpstr>
      <vt:lpstr>Logging in</vt:lpstr>
      <vt:lpstr>Home Screen</vt:lpstr>
      <vt:lpstr>Accommodation Letters</vt:lpstr>
      <vt:lpstr>Confirming Accommodations</vt:lpstr>
      <vt:lpstr>Exam Requests</vt:lpstr>
      <vt:lpstr>Confirming an Exam Booking</vt:lpstr>
      <vt:lpstr>Confirming an Exam Booking</vt:lpstr>
      <vt:lpstr>Getting the exam to the DRC</vt:lpstr>
      <vt:lpstr>Returning Exams</vt:lpstr>
      <vt:lpstr>Questions, Comments, Concerns?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Accommodate Training</dc:title>
  <dc:creator>Steph Hackett</dc:creator>
  <cp:lastModifiedBy>Steph Hackett</cp:lastModifiedBy>
  <cp:revision>1</cp:revision>
  <dcterms:created xsi:type="dcterms:W3CDTF">2020-09-18T16:57:26Z</dcterms:created>
  <dcterms:modified xsi:type="dcterms:W3CDTF">2020-11-06T19:01:29Z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0x0101002685AA585FF92340998C61AD14F6EC9F</vt:lpwstr>
  </property>
</Properties>
</file>