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8" r:id="rId7"/>
    <p:sldId id="260" r:id="rId8"/>
    <p:sldId id="261" r:id="rId9"/>
    <p:sldId id="263" r:id="rId10"/>
    <p:sldId id="262" r:id="rId11"/>
    <p:sldId id="264" r:id="rId12"/>
    <p:sldId id="265" r:id="rId13"/>
    <p:sldId id="266" r:id="rId14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1883" autoAdjust="0"/>
  </p:normalViewPr>
  <p:slideViewPr>
    <p:cSldViewPr snapToGrid="0">
      <p:cViewPr varScale="1">
        <p:scale>
          <a:sx n="94" d="100"/>
          <a:sy n="94" d="100"/>
        </p:scale>
        <p:origin x="4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08E4-7D81-49CB-B63F-585B7E05BF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9783-2D8D-4BE1-9771-94D123F6D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0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08E4-7D81-49CB-B63F-585B7E05BF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9783-2D8D-4BE1-9771-94D123F6D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4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08E4-7D81-49CB-B63F-585B7E05BF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9783-2D8D-4BE1-9771-94D123F6D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4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08E4-7D81-49CB-B63F-585B7E05BF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9783-2D8D-4BE1-9771-94D123F6D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2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08E4-7D81-49CB-B63F-585B7E05BF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9783-2D8D-4BE1-9771-94D123F6D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8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08E4-7D81-49CB-B63F-585B7E05BF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9783-2D8D-4BE1-9771-94D123F6D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9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08E4-7D81-49CB-B63F-585B7E05BF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9783-2D8D-4BE1-9771-94D123F6D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2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08E4-7D81-49CB-B63F-585B7E05BF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9783-2D8D-4BE1-9771-94D123F6D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2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08E4-7D81-49CB-B63F-585B7E05BF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9783-2D8D-4BE1-9771-94D123F6D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54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08E4-7D81-49CB-B63F-585B7E05BF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9783-2D8D-4BE1-9771-94D123F6D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2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08E4-7D81-49CB-B63F-585B7E05BF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9783-2D8D-4BE1-9771-94D123F6D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9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A08E4-7D81-49CB-B63F-585B7E05BF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29783-2D8D-4BE1-9771-94D123F6D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3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eLucaL2@southernct.edu" TargetMode="External"/><Relationship Id="rId2" Type="http://schemas.openxmlformats.org/officeDocument/2006/relationships/hyperlink" Target="https://inside.southernct.edu/financial-advis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-FE6hCNfJ8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jkri0AeZWQ" TargetMode="External"/><Relationship Id="rId2" Type="http://schemas.openxmlformats.org/officeDocument/2006/relationships/hyperlink" Target="https://inside.southernct.edu/onestop/financial-aid/scholarship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6Ib-bdko5c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u1bGgOuyww&amp;feature=youtu.be" TargetMode="External"/><Relationship Id="rId2" Type="http://schemas.openxmlformats.org/officeDocument/2006/relationships/hyperlink" Target="https://www.igrad.com/videos/how-to-nslds-video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inside.southernct.edu/onestop/financial-aid/student-loan-repaymen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annualcreditrepor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youtube.com/watch?v=qKHCOdH64V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isupllc.com/your401k/compound-interes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b="1" dirty="0"/>
              <a:t>Be </a:t>
            </a:r>
            <a:r>
              <a:rPr lang="en-US" sz="8800" b="1" dirty="0" err="1"/>
              <a:t>Wi$e</a:t>
            </a:r>
            <a:r>
              <a:rPr lang="en-US" sz="8800" b="1" dirty="0"/>
              <a:t> with Money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Financial Literacy &amp; Advising </a:t>
            </a:r>
          </a:p>
          <a:p>
            <a:pPr marL="0" indent="0" algn="ctr">
              <a:buNone/>
            </a:pPr>
            <a:r>
              <a:rPr lang="en-US" sz="2000" dirty="0">
                <a:hlinkClick r:id="rId2"/>
              </a:rPr>
              <a:t>https://inside.southernct.edu/financial-advising</a:t>
            </a:r>
            <a:endParaRPr lang="en-US" sz="2000" dirty="0"/>
          </a:p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Lew DeLuca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DeLucaL2@southernct.edu</a:t>
            </a:r>
            <a:r>
              <a:rPr lang="en-US" dirty="0"/>
              <a:t>, 203-392-8862</a:t>
            </a:r>
          </a:p>
          <a:p>
            <a:pPr marL="0" indent="0" algn="ctr">
              <a:buNone/>
            </a:pPr>
            <a:r>
              <a:rPr lang="en-US" dirty="0"/>
              <a:t>Wintergreen Building 108E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698" y="4351555"/>
            <a:ext cx="3057435" cy="1723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ECMC Solutions: Student loan repayment and financial literacy services">
            <a:extLst>
              <a:ext uri="{FF2B5EF4-FFF2-40B4-BE49-F238E27FC236}">
                <a16:creationId xmlns:a16="http://schemas.microsoft.com/office/drawing/2014/main" id="{8DBF6B2F-5949-4B6A-B01E-17A026F69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443" y="4422891"/>
            <a:ext cx="3962557" cy="168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825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hart jp morgan retiremen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07" y="0"/>
            <a:ext cx="10660693" cy="624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3040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/>
              <a:t>$ Saving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dirty="0">
                <a:solidFill>
                  <a:schemeClr val="tx1"/>
                </a:solidFill>
              </a:rPr>
              <a:t>Track Expenses </a:t>
            </a:r>
            <a:r>
              <a:rPr lang="en-US" dirty="0">
                <a:solidFill>
                  <a:schemeClr val="tx1"/>
                </a:solidFill>
              </a:rPr>
              <a:t>(Mint, YNAB)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>
                <a:solidFill>
                  <a:schemeClr val="tx1"/>
                </a:solidFill>
              </a:rPr>
              <a:t>Rental, used or digital books </a:t>
            </a:r>
            <a:r>
              <a:rPr lang="en-US" dirty="0">
                <a:solidFill>
                  <a:schemeClr val="tx1"/>
                </a:solidFill>
              </a:rPr>
              <a:t>(Dean of Stud. &amp; Buley)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>
                <a:solidFill>
                  <a:schemeClr val="tx1"/>
                </a:solidFill>
              </a:rPr>
              <a:t>Use student discounts (</a:t>
            </a:r>
            <a:r>
              <a:rPr lang="en-US" dirty="0" err="1">
                <a:solidFill>
                  <a:srgbClr val="FF0000"/>
                </a:solidFill>
              </a:rPr>
              <a:t>UNiDAYS</a:t>
            </a:r>
            <a:r>
              <a:rPr lang="en-US" dirty="0">
                <a:solidFill>
                  <a:schemeClr val="tx1"/>
                </a:solidFill>
              </a:rPr>
              <a:t>, U-Pass</a:t>
            </a:r>
            <a:r>
              <a:rPr lang="en-US" sz="4000" dirty="0">
                <a:solidFill>
                  <a:schemeClr val="tx1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>
                <a:solidFill>
                  <a:schemeClr val="tx1"/>
                </a:solidFill>
              </a:rPr>
              <a:t>Pay </a:t>
            </a:r>
            <a:r>
              <a:rPr lang="en-US" sz="4000" dirty="0" err="1">
                <a:solidFill>
                  <a:schemeClr val="tx1"/>
                </a:solidFill>
              </a:rPr>
              <a:t>Unsub</a:t>
            </a:r>
            <a:r>
              <a:rPr lang="en-US" sz="4000" dirty="0">
                <a:solidFill>
                  <a:schemeClr val="tx1"/>
                </a:solidFill>
              </a:rPr>
              <a:t>. loan interest now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u="sng" dirty="0">
                <a:solidFill>
                  <a:schemeClr val="accent6"/>
                </a:solidFill>
              </a:rPr>
              <a:t>Limit</a:t>
            </a:r>
            <a:r>
              <a:rPr lang="en-US" sz="4000" dirty="0">
                <a:solidFill>
                  <a:schemeClr val="tx1"/>
                </a:solidFill>
              </a:rPr>
              <a:t> financial aid refunds: </a:t>
            </a:r>
            <a:r>
              <a:rPr lang="en-US" sz="1600" dirty="0">
                <a:hlinkClick r:id="rId2"/>
              </a:rPr>
              <a:t>https://www.youtube.com/watch?v=-FE6hCNfJ8k</a:t>
            </a:r>
            <a:endParaRPr lang="en-US" sz="16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>
                <a:solidFill>
                  <a:schemeClr val="tx1"/>
                </a:solidFill>
              </a:rPr>
              <a:t>Use </a:t>
            </a:r>
            <a:r>
              <a:rPr lang="en-US" sz="4000" dirty="0">
                <a:solidFill>
                  <a:srgbClr val="FF0000"/>
                </a:solidFill>
              </a:rPr>
              <a:t>1098-T</a:t>
            </a:r>
            <a:r>
              <a:rPr lang="en-US" sz="4000" dirty="0">
                <a:solidFill>
                  <a:schemeClr val="tx1"/>
                </a:solidFill>
              </a:rPr>
              <a:t> for Tax Credit (</a:t>
            </a:r>
            <a:r>
              <a:rPr lang="en-US" dirty="0">
                <a:solidFill>
                  <a:schemeClr val="tx1"/>
                </a:solidFill>
              </a:rPr>
              <a:t>up to </a:t>
            </a:r>
            <a:r>
              <a:rPr lang="en-US" u="sng" dirty="0">
                <a:solidFill>
                  <a:schemeClr val="tx1"/>
                </a:solidFill>
              </a:rPr>
              <a:t>$2,500/year</a:t>
            </a:r>
            <a:r>
              <a:rPr lang="en-US" sz="4000" dirty="0">
                <a:solidFill>
                  <a:schemeClr val="tx1"/>
                </a:solidFill>
              </a:rPr>
              <a:t>)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5933" y="146974"/>
            <a:ext cx="2286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1959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b="1" dirty="0"/>
              <a:t>Making $ Decisions:</a:t>
            </a:r>
            <a:br>
              <a:rPr lang="en-US" sz="6600" b="1" dirty="0"/>
            </a:br>
            <a:r>
              <a:rPr lang="en-US" sz="1800" b="1" dirty="0"/>
              <a:t>“Beware of little expenses.  A small leak will sink a great ship”  Benjamin Franklin</a:t>
            </a:r>
            <a:r>
              <a:rPr lang="en-US" sz="66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000" dirty="0"/>
              <a:t>We make 6-10 Money Decisions Daily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$5 coffee/day = $1,825/year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4000" u="sng" dirty="0"/>
              <a:t>Go To Class</a:t>
            </a:r>
            <a:r>
              <a:rPr lang="en-US" sz="4000" dirty="0"/>
              <a:t>!  </a:t>
            </a:r>
            <a:r>
              <a:rPr lang="en-US" sz="7200" dirty="0" smtClean="0">
                <a:solidFill>
                  <a:schemeClr val="accent6">
                    <a:lumMod val="75000"/>
                  </a:schemeClr>
                </a:solidFill>
              </a:rPr>
              <a:t>$70</a:t>
            </a:r>
            <a:endParaRPr lang="en-US" sz="7200" dirty="0">
              <a:solidFill>
                <a:schemeClr val="accent6">
                  <a:lumMod val="75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hlinkClick r:id="rId2"/>
              </a:rPr>
              <a:t>https://inside.southernct.edu/onestop/financial-aid/scholarships</a:t>
            </a:r>
            <a:r>
              <a:rPr lang="en-US" dirty="0"/>
              <a:t>: Scholarships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hlinkClick r:id="rId3"/>
              </a:rPr>
              <a:t>https://www.youtube.com/watch?v=8jkri0AeZWQ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       Alexa von </a:t>
            </a:r>
            <a:r>
              <a:rPr lang="en-US" dirty="0" err="1"/>
              <a:t>Tobel</a:t>
            </a:r>
            <a:r>
              <a:rPr lang="en-US" dirty="0"/>
              <a:t> in One Life-Changing Class You Never Took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395288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5810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     </a:t>
            </a:r>
            <a:r>
              <a:rPr lang="en-US" sz="6600" b="1" dirty="0"/>
              <a:t>Your</a:t>
            </a:r>
            <a:r>
              <a:rPr lang="en-US" dirty="0"/>
              <a:t> </a:t>
            </a:r>
            <a:r>
              <a:rPr lang="en-US" sz="6600" b="1" dirty="0"/>
              <a:t>Spending Plan</a:t>
            </a:r>
            <a:br>
              <a:rPr lang="en-US" sz="6600" b="1" dirty="0"/>
            </a:br>
            <a:r>
              <a:rPr lang="en-US" sz="2000" b="1" dirty="0"/>
              <a:t>“Do not save what is left after spending, but spend what is left after saving”  Warren Buffett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>
                <a:solidFill>
                  <a:schemeClr val="bg1"/>
                </a:solidFill>
              </a:rPr>
              <a:t>     </a:t>
            </a:r>
            <a:r>
              <a:rPr lang="en-US" u="sng" dirty="0">
                <a:solidFill>
                  <a:srgbClr val="FF0000"/>
                </a:solidFill>
              </a:rPr>
              <a:t>50% Essentials/Needs</a:t>
            </a:r>
          </a:p>
          <a:p>
            <a:pPr marL="857250" lvl="1" indent="-457200"/>
            <a:r>
              <a:rPr lang="en-US" sz="2600" dirty="0"/>
              <a:t>30% Housing, 10% Groceries, 5% Utilities, 5% Transportation, Medical</a:t>
            </a:r>
          </a:p>
          <a:p>
            <a:pPr marL="400050" lvl="1" indent="0">
              <a:buNone/>
            </a:pPr>
            <a:endParaRPr lang="en-US" sz="2800" dirty="0"/>
          </a:p>
          <a:p>
            <a:pPr marL="400050" lvl="1" indent="0">
              <a:buNone/>
            </a:pPr>
            <a:r>
              <a:rPr lang="en-US" sz="2800" u="sng" dirty="0">
                <a:solidFill>
                  <a:srgbClr val="FF0000"/>
                </a:solidFill>
              </a:rPr>
              <a:t>20% Future/Goals</a:t>
            </a:r>
          </a:p>
          <a:p>
            <a:pPr lvl="1"/>
            <a:r>
              <a:rPr lang="en-US" sz="2800" dirty="0"/>
              <a:t> Automate Emergency Savings Fund (</a:t>
            </a:r>
            <a:r>
              <a:rPr lang="en-US" sz="2800" u="sng" dirty="0">
                <a:solidFill>
                  <a:srgbClr val="00B050"/>
                </a:solidFill>
              </a:rPr>
              <a:t>3-6 months </a:t>
            </a:r>
            <a:r>
              <a:rPr lang="en-US" sz="2800" dirty="0">
                <a:solidFill>
                  <a:srgbClr val="00B050"/>
                </a:solidFill>
              </a:rPr>
              <a:t>living expenses</a:t>
            </a:r>
            <a:r>
              <a:rPr lang="en-US" sz="2800" dirty="0"/>
              <a:t>), </a:t>
            </a:r>
          </a:p>
          <a:p>
            <a:pPr marL="457200" lvl="1" indent="0">
              <a:buNone/>
            </a:pPr>
            <a:r>
              <a:rPr lang="en-US" sz="2800" dirty="0"/>
              <a:t>Debt, Retirement  </a:t>
            </a:r>
          </a:p>
          <a:p>
            <a:pPr marL="457200" lvl="1" indent="0">
              <a:buNone/>
            </a:pPr>
            <a:r>
              <a:rPr lang="en-US" sz="2800" dirty="0"/>
              <a:t> </a:t>
            </a:r>
          </a:p>
          <a:p>
            <a:pPr marL="457200" lvl="1" indent="0">
              <a:buNone/>
            </a:pPr>
            <a:r>
              <a:rPr lang="en-US" sz="2800" u="sng" dirty="0">
                <a:solidFill>
                  <a:srgbClr val="FF0000"/>
                </a:solidFill>
              </a:rPr>
              <a:t>30% Lifestyle/Wants</a:t>
            </a:r>
          </a:p>
          <a:p>
            <a:pPr marL="857250" lvl="1" indent="-457200"/>
            <a:r>
              <a:rPr lang="en-US" sz="2800" dirty="0" smtClean="0"/>
              <a:t>Play (</a:t>
            </a:r>
            <a:r>
              <a:rPr lang="en-US" sz="2800" u="sng" dirty="0" smtClean="0"/>
              <a:t>healthy</a:t>
            </a:r>
            <a:r>
              <a:rPr lang="en-US" sz="2800" dirty="0" smtClean="0"/>
              <a:t> gaming/gambling), </a:t>
            </a:r>
            <a:r>
              <a:rPr lang="en-US" sz="2800" dirty="0"/>
              <a:t>Vacation, Charity</a:t>
            </a:r>
          </a:p>
          <a:p>
            <a:pPr marL="400050" lvl="1" indent="0">
              <a:buNone/>
            </a:pPr>
            <a:endParaRPr lang="en-US" sz="1400" dirty="0">
              <a:hlinkClick r:id="rId2"/>
            </a:endParaRPr>
          </a:p>
          <a:p>
            <a:pPr marL="400050" lvl="1" indent="0">
              <a:buNone/>
            </a:pPr>
            <a:r>
              <a:rPr lang="en-US" sz="2000" dirty="0">
                <a:hlinkClick r:id="rId2"/>
              </a:rPr>
              <a:t>https://www.youtube.com/watch?v=6Ib-bdko5cE</a:t>
            </a:r>
            <a:r>
              <a:rPr lang="en-US" sz="2000" dirty="0"/>
              <a:t>  Budgeting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7805" y="4313615"/>
            <a:ext cx="1641635" cy="173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4376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   Student Loans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Borrow money now, repay with interest later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tx1"/>
                </a:solidFill>
                <a:hlinkClick r:id="rId2"/>
              </a:rPr>
              <a:t>https://www.igrad.com/videos/how-to-nslds-video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NSLDS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Nearly $</a:t>
            </a:r>
            <a:r>
              <a:rPr lang="en-US" u="sng" dirty="0">
                <a:solidFill>
                  <a:schemeClr val="tx1"/>
                </a:solidFill>
              </a:rPr>
              <a:t>27,000</a:t>
            </a:r>
            <a:r>
              <a:rPr lang="en-US" dirty="0">
                <a:solidFill>
                  <a:schemeClr val="tx1"/>
                </a:solidFill>
              </a:rPr>
              <a:t>  = SCSU Undergraduate debt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Repay ~$300/month x 10 years including $</a:t>
            </a:r>
            <a:r>
              <a:rPr lang="en-US" dirty="0">
                <a:solidFill>
                  <a:srgbClr val="FF0000"/>
                </a:solidFill>
              </a:rPr>
              <a:t>7,500</a:t>
            </a:r>
            <a:r>
              <a:rPr lang="en-US" dirty="0"/>
              <a:t> interest </a:t>
            </a:r>
            <a:r>
              <a:rPr lang="en-US" b="1" u="sng" dirty="0"/>
              <a:t>($34,500</a:t>
            </a:r>
            <a:r>
              <a:rPr lang="en-US" u="sng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sz="4300" dirty="0">
                <a:solidFill>
                  <a:schemeClr val="tx1"/>
                </a:solidFill>
              </a:rPr>
              <a:t>Student Loan Rule of Thumb: </a:t>
            </a:r>
            <a:r>
              <a:rPr lang="en-US" sz="3500" dirty="0">
                <a:solidFill>
                  <a:srgbClr val="FF0000"/>
                </a:solidFill>
              </a:rPr>
              <a:t>EARN&gt;BORROW </a:t>
            </a:r>
            <a:r>
              <a:rPr lang="en-US" sz="1800" dirty="0">
                <a:solidFill>
                  <a:schemeClr val="tx1"/>
                </a:solidFill>
                <a:hlinkClick r:id="rId3"/>
              </a:rPr>
              <a:t>https://www.youtube.com/watch?v=tu1bGgOuyww&amp;feature=youtu.be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chemeClr val="tx1"/>
                </a:solidFill>
              </a:rPr>
              <a:t>FREE </a:t>
            </a:r>
            <a:r>
              <a:rPr lang="en-US" sz="3000" dirty="0"/>
              <a:t>help from ECMC: </a:t>
            </a:r>
            <a:r>
              <a:rPr lang="en-US" sz="3000" dirty="0">
                <a:hlinkClick r:id="rId4"/>
              </a:rPr>
              <a:t>https://inside.southernct.edu/onestop/financial-aid/student-loan-repayment</a:t>
            </a:r>
            <a:r>
              <a:rPr lang="en-US" sz="3000" dirty="0"/>
              <a:t>  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ECMC Solutions: Student loan repayment and financial literacy services">
            <a:extLst>
              <a:ext uri="{FF2B5EF4-FFF2-40B4-BE49-F238E27FC236}">
                <a16:creationId xmlns:a16="http://schemas.microsoft.com/office/drawing/2014/main" id="{E66E7B21-C503-406E-9BA3-DD73AA8C4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469" y="365125"/>
            <a:ext cx="3471981" cy="1435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487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852" y="284956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/>
              <a:t>Credit Reports &amp; Scores:</a:t>
            </a:r>
            <a:br>
              <a:rPr lang="en-US" sz="6000" b="1" dirty="0"/>
            </a:br>
            <a:r>
              <a:rPr lang="en-US" sz="2000" b="1" dirty="0"/>
              <a:t>Used by lenders, insurance co., landlords and prospective employers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Reports are </a:t>
            </a:r>
            <a:r>
              <a:rPr lang="en-US" sz="3600" b="1" dirty="0">
                <a:solidFill>
                  <a:schemeClr val="accent6"/>
                </a:solidFill>
              </a:rPr>
              <a:t>FREE</a:t>
            </a:r>
            <a:r>
              <a:rPr lang="en-US" sz="3600" dirty="0"/>
              <a:t> @ </a:t>
            </a:r>
            <a:r>
              <a:rPr lang="en-US" sz="3600" dirty="0">
                <a:hlinkClick r:id="rId2"/>
              </a:rPr>
              <a:t>www.annualcreditreport.com</a:t>
            </a:r>
            <a:endParaRPr lang="en-US" sz="3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From Experian, Equifax &amp; TransUnion annually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Prevent Identity Theft/Fraud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Report determines the score for 7-10 years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FICO score = </a:t>
            </a:r>
            <a:r>
              <a:rPr lang="en-US" sz="3600" dirty="0">
                <a:solidFill>
                  <a:srgbClr val="FF0000"/>
                </a:solidFill>
              </a:rPr>
              <a:t>financial reputation as a borrower</a:t>
            </a:r>
          </a:p>
          <a:p>
            <a:pPr marL="0" indent="0">
              <a:buNone/>
            </a:pPr>
            <a:endParaRPr lang="en-US" sz="36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9074" y="69850"/>
            <a:ext cx="1755775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6352" y="4001294"/>
            <a:ext cx="632460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057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/>
              <a:t>Credit Cards:</a:t>
            </a:r>
            <a:br>
              <a:rPr lang="en-US" sz="6600" b="1" dirty="0"/>
            </a:br>
            <a:r>
              <a:rPr lang="en-US" sz="2000" b="1" dirty="0"/>
              <a:t>Buy now, pay later.          Credit = Latin for </a:t>
            </a:r>
            <a:r>
              <a:rPr lang="en-US" sz="2000" b="1" dirty="0" err="1"/>
              <a:t>credere</a:t>
            </a:r>
            <a:r>
              <a:rPr lang="en-US" sz="2000" b="1" dirty="0"/>
              <a:t>, “to trust”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chemeClr val="tx1"/>
                </a:solidFill>
              </a:rPr>
              <a:t>Use card </a:t>
            </a:r>
            <a:r>
              <a:rPr lang="en-US" sz="3600" dirty="0">
                <a:solidFill>
                  <a:srgbClr val="FF0000"/>
                </a:solidFill>
              </a:rPr>
              <a:t>&lt;30% of limit</a:t>
            </a:r>
            <a:r>
              <a:rPr lang="en-US" sz="3600" dirty="0">
                <a:solidFill>
                  <a:schemeClr val="tx1"/>
                </a:solidFill>
              </a:rPr>
              <a:t>: no annual fee, rewards program (</a:t>
            </a:r>
            <a:r>
              <a:rPr lang="en-US" sz="3600" dirty="0"/>
              <a:t>Bankrate.com &amp;  nerdwallet.com)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36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chemeClr val="tx1"/>
                </a:solidFill>
              </a:rPr>
              <a:t>Pay bill </a:t>
            </a:r>
            <a:r>
              <a:rPr lang="en-US" sz="3900" b="1" u="sng" dirty="0">
                <a:solidFill>
                  <a:schemeClr val="tx1"/>
                </a:solidFill>
              </a:rPr>
              <a:t>in-full and on-time </a:t>
            </a:r>
          </a:p>
          <a:p>
            <a:pPr marL="2743200" lvl="6" indent="0">
              <a:buNone/>
            </a:pPr>
            <a:r>
              <a:rPr lang="en-US" sz="5200" dirty="0">
                <a:solidFill>
                  <a:schemeClr val="tx1"/>
                </a:solidFill>
              </a:rPr>
              <a:t>---</a:t>
            </a:r>
            <a:r>
              <a:rPr lang="en-US" sz="4800" b="1" dirty="0">
                <a:solidFill>
                  <a:schemeClr val="tx1"/>
                </a:solidFill>
              </a:rPr>
              <a:t>OR</a:t>
            </a:r>
            <a:r>
              <a:rPr lang="en-US" sz="5200" dirty="0">
                <a:solidFill>
                  <a:schemeClr val="tx1"/>
                </a:solidFill>
              </a:rPr>
              <a:t>---</a:t>
            </a:r>
          </a:p>
          <a:p>
            <a:pPr marL="457200" lvl="1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$1,000 bill @ 25% interest rate and pay $40 minimum for </a:t>
            </a:r>
            <a:r>
              <a:rPr lang="en-US" sz="3600" u="sng" dirty="0">
                <a:solidFill>
                  <a:schemeClr val="tx1"/>
                </a:solidFill>
              </a:rPr>
              <a:t>7 yrs. &amp; 2 mo.</a:t>
            </a:r>
            <a:r>
              <a:rPr lang="en-US" sz="3600" dirty="0">
                <a:solidFill>
                  <a:schemeClr val="tx1"/>
                </a:solidFill>
              </a:rPr>
              <a:t> = </a:t>
            </a:r>
            <a:r>
              <a:rPr lang="en-US" sz="3600" dirty="0">
                <a:solidFill>
                  <a:schemeClr val="accent6"/>
                </a:solidFill>
              </a:rPr>
              <a:t>$1,840 </a:t>
            </a:r>
          </a:p>
          <a:p>
            <a:pPr marL="457200" lvl="1" indent="0">
              <a:buNone/>
            </a:pPr>
            <a:endParaRPr lang="en-US" sz="36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2800" dirty="0">
                <a:hlinkClick r:id="rId2"/>
              </a:rPr>
              <a:t>https://www.youtube.com/watch?v=qKHCOdH64Vo</a:t>
            </a:r>
            <a:r>
              <a:rPr lang="en-US" sz="2800" dirty="0"/>
              <a:t>  How to use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6836" y="365125"/>
            <a:ext cx="1729636" cy="115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6811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b="1" dirty="0"/>
              <a:t>FICO Credit Score </a:t>
            </a:r>
            <a:r>
              <a:rPr lang="en-US" sz="5300" b="1" dirty="0"/>
              <a:t>( Fair Isaac Corp.)</a:t>
            </a:r>
          </a:p>
        </p:txBody>
      </p:sp>
      <p:pic>
        <p:nvPicPr>
          <p:cNvPr id="4" name="Picture 2" descr="Image result for fico credit score cha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37" y="1418251"/>
            <a:ext cx="10571967" cy="4932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67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b="1" dirty="0"/>
              <a:t>Investing</a:t>
            </a:r>
            <a:r>
              <a:rPr lang="en-US" sz="9600" b="1" dirty="0"/>
              <a:t>: </a:t>
            </a:r>
            <a:r>
              <a:rPr lang="en-US" sz="4800" b="1" dirty="0"/>
              <a:t>Putting your </a:t>
            </a:r>
            <a:r>
              <a:rPr lang="en-US" sz="4800" b="1" dirty="0">
                <a:solidFill>
                  <a:srgbClr val="00B050"/>
                </a:solidFill>
              </a:rPr>
              <a:t>$</a:t>
            </a:r>
            <a:r>
              <a:rPr lang="en-US" sz="4800" b="1" dirty="0"/>
              <a:t> to work</a:t>
            </a:r>
            <a:br>
              <a:rPr lang="en-US" sz="4800" b="1" dirty="0"/>
            </a:br>
            <a:r>
              <a:rPr lang="en-US" sz="1800" b="1" dirty="0"/>
              <a:t>“Don’t look for the needle in the haystack.  Just buy the haystack”  John Bogle</a:t>
            </a:r>
            <a:r>
              <a:rPr lang="en-US" sz="9600" b="1" dirty="0"/>
              <a:t/>
            </a:r>
            <a:br>
              <a:rPr lang="en-US" sz="9600" b="1" dirty="0"/>
            </a:b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25000" lnSpcReduction="20000"/>
          </a:bodyPr>
          <a:lstStyle/>
          <a:p>
            <a:pPr marL="914400" lvl="2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9600" dirty="0">
                <a:solidFill>
                  <a:schemeClr val="tx1"/>
                </a:solidFill>
              </a:rPr>
              <a:t>Roth/Traditional </a:t>
            </a:r>
            <a:r>
              <a:rPr lang="en-US" sz="9600" b="1" dirty="0">
                <a:solidFill>
                  <a:schemeClr val="tx1"/>
                </a:solidFill>
              </a:rPr>
              <a:t>IRA</a:t>
            </a:r>
            <a:r>
              <a:rPr lang="en-US" sz="9600" dirty="0">
                <a:solidFill>
                  <a:schemeClr val="tx1"/>
                </a:solidFill>
              </a:rPr>
              <a:t>, 401k/403b (co. match?), Pension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9600" dirty="0"/>
              <a:t>120 – Age = Stock %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9600" b="1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9600" b="1" dirty="0">
                <a:solidFill>
                  <a:srgbClr val="FF0000"/>
                </a:solidFill>
              </a:rPr>
              <a:t>Compound Interest</a:t>
            </a:r>
          </a:p>
          <a:p>
            <a:pPr marL="1828800" lvl="2" indent="-914400">
              <a:buFont typeface="+mj-lt"/>
              <a:buAutoNum type="arabicPeriod"/>
            </a:pPr>
            <a:r>
              <a:rPr lang="en-US" sz="8000" dirty="0">
                <a:solidFill>
                  <a:schemeClr val="tx1"/>
                </a:solidFill>
              </a:rPr>
              <a:t>Penny doubled every day for month = $5,368,709.12</a:t>
            </a:r>
          </a:p>
          <a:p>
            <a:pPr marL="1828800" lvl="2" indent="-914400">
              <a:buFont typeface="+mj-lt"/>
              <a:buAutoNum type="arabicPeriod"/>
            </a:pPr>
            <a:r>
              <a:rPr lang="en-US" sz="8000" dirty="0"/>
              <a:t>Rule of 72 to double your $ (ex. 72/6% = 12 yrs.)</a:t>
            </a:r>
          </a:p>
          <a:p>
            <a:pPr marL="1828800" lvl="2" indent="-914400">
              <a:buFont typeface="+mj-lt"/>
              <a:buAutoNum type="arabicPeriod"/>
            </a:pPr>
            <a:r>
              <a:rPr lang="en-US" sz="8000" dirty="0">
                <a:solidFill>
                  <a:schemeClr val="tx1"/>
                </a:solidFill>
              </a:rPr>
              <a:t>Rule of 114 to triple your $ (ex. 114/6% = 19 yrs.)</a:t>
            </a:r>
          </a:p>
          <a:p>
            <a:pPr marL="1828800" lvl="2" indent="-914400">
              <a:buFont typeface="+mj-lt"/>
              <a:buAutoNum type="arabicPeriod"/>
            </a:pPr>
            <a:r>
              <a:rPr lang="en-US" sz="8000" dirty="0"/>
              <a:t>Rule of 144 to quadruple your $ (ex. 144/6% = 24 yrs.)</a:t>
            </a:r>
            <a:endParaRPr lang="en-US" sz="80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7200" dirty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en-US" sz="2000" dirty="0">
              <a:hlinkClick r:id="rId2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2000" dirty="0">
              <a:hlinkClick r:id="rId2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2000" dirty="0">
              <a:hlinkClick r:id="rId2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7200" u="sng" dirty="0">
              <a:hlinkClick r:id="rId2"/>
            </a:endParaRPr>
          </a:p>
          <a:p>
            <a:pPr marL="457200" lvl="1" indent="0">
              <a:buNone/>
            </a:pPr>
            <a:r>
              <a:rPr lang="en-US" sz="7200" dirty="0">
                <a:hlinkClick r:id="rId2"/>
              </a:rPr>
              <a:t>https://www.reisupllc.com/your401k/compound-interest</a:t>
            </a:r>
            <a:r>
              <a:rPr lang="en-US" sz="7200" dirty="0"/>
              <a:t> Reis Up</a:t>
            </a:r>
          </a:p>
          <a:p>
            <a:pPr marL="914400" lvl="1" indent="-457200">
              <a:buFont typeface="+mj-lt"/>
              <a:buAutoNum type="arabicPeriod"/>
            </a:pPr>
            <a:endParaRPr lang="en-US" sz="20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382712"/>
              </p:ext>
            </p:extLst>
          </p:nvPr>
        </p:nvGraphicFramePr>
        <p:xfrm>
          <a:off x="7570694" y="4719917"/>
          <a:ext cx="3482787" cy="1177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5082">
                  <a:extLst>
                    <a:ext uri="{9D8B030D-6E8A-4147-A177-3AD203B41FA5}">
                      <a16:colId xmlns:a16="http://schemas.microsoft.com/office/drawing/2014/main" val="4047599487"/>
                    </a:ext>
                  </a:extLst>
                </a:gridCol>
                <a:gridCol w="2487705">
                  <a:extLst>
                    <a:ext uri="{9D8B030D-6E8A-4147-A177-3AD203B41FA5}">
                      <a16:colId xmlns:a16="http://schemas.microsoft.com/office/drawing/2014/main" val="3948741037"/>
                    </a:ext>
                  </a:extLst>
                </a:gridCol>
              </a:tblGrid>
              <a:tr h="39265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10% compounded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27443"/>
                  </a:ext>
                </a:extLst>
              </a:tr>
              <a:tr h="39265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$1,885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562410"/>
                  </a:ext>
                </a:extLst>
              </a:tr>
              <a:tr h="39265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$948,611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364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648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725F348A77A247B880845C49687ABF" ma:contentTypeVersion="10" ma:contentTypeDescription="Create a new document." ma:contentTypeScope="" ma:versionID="a1d12acaf1d4c2daf21954de13769ecc">
  <xsd:schema xmlns:xsd="http://www.w3.org/2001/XMLSchema" xmlns:xs="http://www.w3.org/2001/XMLSchema" xmlns:p="http://schemas.microsoft.com/office/2006/metadata/properties" xmlns:ns1="http://schemas.microsoft.com/sharepoint/v3" xmlns:ns3="4c713075-be16-4e02-a78b-1670279e75c6" xmlns:ns4="62348d5d-0339-48b1-9ae2-5971abb7fd09" targetNamespace="http://schemas.microsoft.com/office/2006/metadata/properties" ma:root="true" ma:fieldsID="e678a15fa461f6f6054dd530217507f6" ns1:_="" ns3:_="" ns4:_="">
    <xsd:import namespace="http://schemas.microsoft.com/sharepoint/v3"/>
    <xsd:import namespace="4c713075-be16-4e02-a78b-1670279e75c6"/>
    <xsd:import namespace="62348d5d-0339-48b1-9ae2-5971abb7fd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13075-be16-4e02-a78b-1670279e75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348d5d-0339-48b1-9ae2-5971abb7fd0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3DD051-FCF2-42D0-A33D-7C3256D1CC25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2348d5d-0339-48b1-9ae2-5971abb7fd09"/>
    <ds:schemaRef ds:uri="4c713075-be16-4e02-a78b-1670279e75c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931823C-FF1A-4E02-B360-76D4A56969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6F6693-A811-4334-91B5-93077113DC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13075-be16-4e02-a78b-1670279e75c6"/>
    <ds:schemaRef ds:uri="62348d5d-0339-48b1-9ae2-5971abb7fd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522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Wingdings</vt:lpstr>
      <vt:lpstr>Office Theme</vt:lpstr>
      <vt:lpstr>Be Wi$e with Money</vt:lpstr>
      <vt:lpstr>$ Saving Tips</vt:lpstr>
      <vt:lpstr>Making $ Decisions: “Beware of little expenses.  A small leak will sink a great ship”  Benjamin Franklin </vt:lpstr>
      <vt:lpstr>             Your Spending Plan “Do not save what is left after spending, but spend what is left after saving”  Warren Buffett</vt:lpstr>
      <vt:lpstr>   Student Loans </vt:lpstr>
      <vt:lpstr>Credit Reports &amp; Scores: Used by lenders, insurance co., landlords and prospective employers</vt:lpstr>
      <vt:lpstr>Credit Cards: Buy now, pay later.          Credit = Latin for credere, “to trust” </vt:lpstr>
      <vt:lpstr>FICO Credit Score ( Fair Isaac Corp.)</vt:lpstr>
      <vt:lpstr>Investing: Putting your $ to work “Don’t look for the needle in the haystack.  Just buy the haystack”  John Bogle </vt:lpstr>
      <vt:lpstr>PowerPoint Presentation</vt:lpstr>
    </vt:vector>
  </TitlesOfParts>
  <Company>Southern CT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Wi$e with Money</dc:title>
  <dc:creator>DeLuca, Lewis J.</dc:creator>
  <cp:lastModifiedBy>DeLuca, Lewis J.</cp:lastModifiedBy>
  <cp:revision>57</cp:revision>
  <cp:lastPrinted>2020-02-27T14:53:00Z</cp:lastPrinted>
  <dcterms:created xsi:type="dcterms:W3CDTF">2019-06-03T17:34:50Z</dcterms:created>
  <dcterms:modified xsi:type="dcterms:W3CDTF">2023-03-29T18:52:53Z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0x01010028725F348A77A247B880845C49687ABF</vt:lpwstr>
  </property>
</Properties>
</file>