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87" r:id="rId5"/>
    <p:sldId id="297" r:id="rId6"/>
    <p:sldId id="303" r:id="rId7"/>
    <p:sldId id="304" r:id="rId8"/>
    <p:sldId id="291" r:id="rId9"/>
    <p:sldId id="283" r:id="rId10"/>
    <p:sldId id="290" r:id="rId11"/>
    <p:sldId id="286" r:id="rId12"/>
    <p:sldId id="306" r:id="rId13"/>
    <p:sldId id="307" r:id="rId14"/>
    <p:sldId id="305" r:id="rId15"/>
    <p:sldId id="288" r:id="rId16"/>
    <p:sldId id="317" r:id="rId17"/>
    <p:sldId id="332" r:id="rId18"/>
    <p:sldId id="334" r:id="rId19"/>
    <p:sldId id="333" r:id="rId20"/>
    <p:sldId id="339" r:id="rId21"/>
    <p:sldId id="340" r:id="rId22"/>
    <p:sldId id="267" r:id="rId23"/>
    <p:sldId id="350" r:id="rId24"/>
    <p:sldId id="2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p:cViewPr varScale="1">
        <p:scale>
          <a:sx n="125" d="100"/>
          <a:sy n="125" d="100"/>
        </p:scale>
        <p:origin x="34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680BF-298C-49EA-B162-8D1ED9A16480}" type="datetimeFigureOut">
              <a:rPr lang="en-US" smtClean="0"/>
              <a:t>4/28/21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D958CE-F771-44E0-B0F6-3FFB3FB189EF}" type="slidenum">
              <a:rPr lang="en-US" smtClean="0"/>
              <a:t>‹#›</a:t>
            </a:fld>
            <a:endParaRPr lang="en-US"/>
          </a:p>
        </p:txBody>
      </p:sp>
    </p:spTree>
    <p:extLst>
      <p:ext uri="{BB962C8B-B14F-4D97-AF65-F5344CB8AC3E}">
        <p14:creationId xmlns:p14="http://schemas.microsoft.com/office/powerpoint/2010/main" val="4048446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a:t>
            </a:fld>
            <a:endParaRPr lang="en-US" dirty="0"/>
          </a:p>
        </p:txBody>
      </p:sp>
    </p:spTree>
    <p:extLst>
      <p:ext uri="{BB962C8B-B14F-4D97-AF65-F5344CB8AC3E}">
        <p14:creationId xmlns:p14="http://schemas.microsoft.com/office/powerpoint/2010/main" val="3798629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10</a:t>
            </a:fld>
            <a:endParaRPr lang="en-US" dirty="0"/>
          </a:p>
        </p:txBody>
      </p:sp>
    </p:spTree>
    <p:extLst>
      <p:ext uri="{BB962C8B-B14F-4D97-AF65-F5344CB8AC3E}">
        <p14:creationId xmlns:p14="http://schemas.microsoft.com/office/powerpoint/2010/main" val="4025763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11</a:t>
            </a:fld>
            <a:endParaRPr lang="en-US" dirty="0"/>
          </a:p>
        </p:txBody>
      </p:sp>
    </p:spTree>
    <p:extLst>
      <p:ext uri="{BB962C8B-B14F-4D97-AF65-F5344CB8AC3E}">
        <p14:creationId xmlns:p14="http://schemas.microsoft.com/office/powerpoint/2010/main" val="3254270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12</a:t>
            </a:fld>
            <a:endParaRPr lang="en-US" dirty="0"/>
          </a:p>
        </p:txBody>
      </p:sp>
    </p:spTree>
    <p:extLst>
      <p:ext uri="{BB962C8B-B14F-4D97-AF65-F5344CB8AC3E}">
        <p14:creationId xmlns:p14="http://schemas.microsoft.com/office/powerpoint/2010/main" val="8617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14</a:t>
            </a:fld>
            <a:endParaRPr lang="en-US" dirty="0"/>
          </a:p>
        </p:txBody>
      </p:sp>
    </p:spTree>
    <p:extLst>
      <p:ext uri="{BB962C8B-B14F-4D97-AF65-F5344CB8AC3E}">
        <p14:creationId xmlns:p14="http://schemas.microsoft.com/office/powerpoint/2010/main" val="4139533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15</a:t>
            </a:fld>
            <a:endParaRPr lang="en-US" dirty="0"/>
          </a:p>
        </p:txBody>
      </p:sp>
    </p:spTree>
    <p:extLst>
      <p:ext uri="{BB962C8B-B14F-4D97-AF65-F5344CB8AC3E}">
        <p14:creationId xmlns:p14="http://schemas.microsoft.com/office/powerpoint/2010/main" val="4223084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16</a:t>
            </a:fld>
            <a:endParaRPr lang="en-US" dirty="0"/>
          </a:p>
        </p:txBody>
      </p:sp>
    </p:spTree>
    <p:extLst>
      <p:ext uri="{BB962C8B-B14F-4D97-AF65-F5344CB8AC3E}">
        <p14:creationId xmlns:p14="http://schemas.microsoft.com/office/powerpoint/2010/main" val="3291458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17</a:t>
            </a:fld>
            <a:endParaRPr lang="en-US" dirty="0"/>
          </a:p>
        </p:txBody>
      </p:sp>
    </p:spTree>
    <p:extLst>
      <p:ext uri="{BB962C8B-B14F-4D97-AF65-F5344CB8AC3E}">
        <p14:creationId xmlns:p14="http://schemas.microsoft.com/office/powerpoint/2010/main" val="2830451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18</a:t>
            </a:fld>
            <a:endParaRPr lang="en-US" dirty="0"/>
          </a:p>
        </p:txBody>
      </p:sp>
    </p:spTree>
    <p:extLst>
      <p:ext uri="{BB962C8B-B14F-4D97-AF65-F5344CB8AC3E}">
        <p14:creationId xmlns:p14="http://schemas.microsoft.com/office/powerpoint/2010/main" val="427488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19</a:t>
            </a:fld>
            <a:endParaRPr lang="en-US" dirty="0"/>
          </a:p>
        </p:txBody>
      </p:sp>
    </p:spTree>
    <p:extLst>
      <p:ext uri="{BB962C8B-B14F-4D97-AF65-F5344CB8AC3E}">
        <p14:creationId xmlns:p14="http://schemas.microsoft.com/office/powerpoint/2010/main" val="208434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2</a:t>
            </a:fld>
            <a:endParaRPr lang="en-US" dirty="0"/>
          </a:p>
        </p:txBody>
      </p:sp>
    </p:spTree>
    <p:extLst>
      <p:ext uri="{BB962C8B-B14F-4D97-AF65-F5344CB8AC3E}">
        <p14:creationId xmlns:p14="http://schemas.microsoft.com/office/powerpoint/2010/main" val="3531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05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21</a:t>
            </a:fld>
            <a:endParaRPr lang="en-US" dirty="0"/>
          </a:p>
        </p:txBody>
      </p:sp>
    </p:spTree>
    <p:extLst>
      <p:ext uri="{BB962C8B-B14F-4D97-AF65-F5344CB8AC3E}">
        <p14:creationId xmlns:p14="http://schemas.microsoft.com/office/powerpoint/2010/main" val="96458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3</a:t>
            </a:fld>
            <a:endParaRPr lang="en-US" dirty="0"/>
          </a:p>
        </p:txBody>
      </p:sp>
    </p:spTree>
    <p:extLst>
      <p:ext uri="{BB962C8B-B14F-4D97-AF65-F5344CB8AC3E}">
        <p14:creationId xmlns:p14="http://schemas.microsoft.com/office/powerpoint/2010/main" val="3871904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4</a:t>
            </a:fld>
            <a:endParaRPr lang="en-US" dirty="0"/>
          </a:p>
        </p:txBody>
      </p:sp>
    </p:spTree>
    <p:extLst>
      <p:ext uri="{BB962C8B-B14F-4D97-AF65-F5344CB8AC3E}">
        <p14:creationId xmlns:p14="http://schemas.microsoft.com/office/powerpoint/2010/main" val="214358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5</a:t>
            </a:fld>
            <a:endParaRPr lang="en-US" dirty="0"/>
          </a:p>
        </p:txBody>
      </p:sp>
    </p:spTree>
    <p:extLst>
      <p:ext uri="{BB962C8B-B14F-4D97-AF65-F5344CB8AC3E}">
        <p14:creationId xmlns:p14="http://schemas.microsoft.com/office/powerpoint/2010/main" val="38287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6</a:t>
            </a:fld>
            <a:endParaRPr lang="en-US" dirty="0"/>
          </a:p>
        </p:txBody>
      </p:sp>
    </p:spTree>
    <p:extLst>
      <p:ext uri="{BB962C8B-B14F-4D97-AF65-F5344CB8AC3E}">
        <p14:creationId xmlns:p14="http://schemas.microsoft.com/office/powerpoint/2010/main" val="153838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7</a:t>
            </a:fld>
            <a:endParaRPr lang="en-US" dirty="0"/>
          </a:p>
        </p:txBody>
      </p:sp>
    </p:spTree>
    <p:extLst>
      <p:ext uri="{BB962C8B-B14F-4D97-AF65-F5344CB8AC3E}">
        <p14:creationId xmlns:p14="http://schemas.microsoft.com/office/powerpoint/2010/main" val="334624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8</a:t>
            </a:fld>
            <a:endParaRPr lang="en-US" dirty="0"/>
          </a:p>
        </p:txBody>
      </p:sp>
    </p:spTree>
    <p:extLst>
      <p:ext uri="{BB962C8B-B14F-4D97-AF65-F5344CB8AC3E}">
        <p14:creationId xmlns:p14="http://schemas.microsoft.com/office/powerpoint/2010/main" val="311693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F82289-BCFD-4053-9D06-A9140C63A457}" type="slidenum">
              <a:rPr lang="en-US" smtClean="0"/>
              <a:t>9</a:t>
            </a:fld>
            <a:endParaRPr lang="en-US" dirty="0"/>
          </a:p>
        </p:txBody>
      </p:sp>
    </p:spTree>
    <p:extLst>
      <p:ext uri="{BB962C8B-B14F-4D97-AF65-F5344CB8AC3E}">
        <p14:creationId xmlns:p14="http://schemas.microsoft.com/office/powerpoint/2010/main" val="104726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26F10-8923-4916-88D6-D26CCA004B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C40029-C8D1-4CAE-92B5-AEB0679C91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049A5E-02B6-48C8-9DA5-F61ECD1E48F3}"/>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5" name="Footer Placeholder 4">
            <a:extLst>
              <a:ext uri="{FF2B5EF4-FFF2-40B4-BE49-F238E27FC236}">
                <a16:creationId xmlns:a16="http://schemas.microsoft.com/office/drawing/2014/main" id="{25074705-56F0-4B63-AA52-DE6E3CCAB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7D19E7-E84E-4482-B7FF-A34A4F1F20EC}"/>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1331502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EDC2E-452D-4CA3-B173-C2D7793245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93229A-E505-46D6-B976-BB3D2610B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DE3D1-66D9-4F66-BD00-15CE8D2D597A}"/>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5" name="Footer Placeholder 4">
            <a:extLst>
              <a:ext uri="{FF2B5EF4-FFF2-40B4-BE49-F238E27FC236}">
                <a16:creationId xmlns:a16="http://schemas.microsoft.com/office/drawing/2014/main" id="{B4AE32C4-F2BA-4488-9D9A-F7531E881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FE74FE-9F54-45CE-AAA4-E5259899352C}"/>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1980468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0D215-C6BD-4DEA-A8BD-5A891E77DC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FFAD3F-7B2E-49AF-8094-AE428BFB85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1330E-8F49-415B-8202-61299EDFF63C}"/>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5" name="Footer Placeholder 4">
            <a:extLst>
              <a:ext uri="{FF2B5EF4-FFF2-40B4-BE49-F238E27FC236}">
                <a16:creationId xmlns:a16="http://schemas.microsoft.com/office/drawing/2014/main" id="{06E1A3D8-27B8-4986-8D64-550EBC12F0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35E4D-9AA9-4461-8B83-E2BC1BFD2C48}"/>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1747475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2864139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893860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3062621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181333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Click to 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362515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22447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28E3D-3BB6-4352-A9BA-03D1CC15E5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E99397-7673-4279-BAF5-464C6BBC5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D0AE1-9532-4B8F-A0FC-1D219596885E}"/>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5" name="Footer Placeholder 4">
            <a:extLst>
              <a:ext uri="{FF2B5EF4-FFF2-40B4-BE49-F238E27FC236}">
                <a16:creationId xmlns:a16="http://schemas.microsoft.com/office/drawing/2014/main" id="{9A0BDB65-3179-4202-82B3-8E665E526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6E19C-2529-4AB7-A492-21E76AB5E22E}"/>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160094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8AD2-8CA2-441D-BAA2-AE3C48160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FC9D9F-9FB2-4AB1-8481-5073B3DC1C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9837F1-5102-45F0-BB08-17BFFB7C99F5}"/>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5" name="Footer Placeholder 4">
            <a:extLst>
              <a:ext uri="{FF2B5EF4-FFF2-40B4-BE49-F238E27FC236}">
                <a16:creationId xmlns:a16="http://schemas.microsoft.com/office/drawing/2014/main" id="{0508650A-52EB-4788-8BAC-04246635A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C0FC3-3B26-4563-83D8-07FA0AD9548D}"/>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212873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812A6-A4BF-411F-B6A8-E2E58124E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BF517-1D02-4BC5-AECC-48678F4E53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CC25D5-952F-4B5F-8C00-88ECF3E326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A58E5C-3FCD-4B67-846C-120374134DF4}"/>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6" name="Footer Placeholder 5">
            <a:extLst>
              <a:ext uri="{FF2B5EF4-FFF2-40B4-BE49-F238E27FC236}">
                <a16:creationId xmlns:a16="http://schemas.microsoft.com/office/drawing/2014/main" id="{501308BE-1277-455B-9261-88A0A881D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A52488-070B-47B9-BA7B-0C125E4D5715}"/>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407103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1877-2E5A-4124-80E8-9AE08F1FA9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58E697-4800-4E81-A9DD-A2920A2C0A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42E482-4210-4BBF-BD7E-94C6AD64EA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72094-8B8D-4DA6-ACF1-18F399D56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2F6680-1C20-408A-8A05-A514997479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39F9A6-8DF5-4E56-83AF-A24C2868E0D9}"/>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8" name="Footer Placeholder 7">
            <a:extLst>
              <a:ext uri="{FF2B5EF4-FFF2-40B4-BE49-F238E27FC236}">
                <a16:creationId xmlns:a16="http://schemas.microsoft.com/office/drawing/2014/main" id="{10B6FC1D-4442-4314-B67A-9D454547B0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636A7-A1A8-4EAA-8E46-4B61243FAB07}"/>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37822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F68EE-A8C4-40CF-86C6-0D3F3D29A8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68871D-8086-41F0-8894-0BA20BB22CC6}"/>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4" name="Footer Placeholder 3">
            <a:extLst>
              <a:ext uri="{FF2B5EF4-FFF2-40B4-BE49-F238E27FC236}">
                <a16:creationId xmlns:a16="http://schemas.microsoft.com/office/drawing/2014/main" id="{7B50DF62-508B-4FEB-9E96-65ACBC4F0C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7AEA87-2FCB-402C-B6C3-B600B8006B0D}"/>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13628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A77103-FB47-4CCE-AA04-32F5A9E46256}"/>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3" name="Footer Placeholder 2">
            <a:extLst>
              <a:ext uri="{FF2B5EF4-FFF2-40B4-BE49-F238E27FC236}">
                <a16:creationId xmlns:a16="http://schemas.microsoft.com/office/drawing/2014/main" id="{ED646580-538C-4FD2-9702-CC4CADE934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149C64-7987-45CC-91CA-6F0FFC924C30}"/>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837622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CC04-3FEF-443D-932F-44C1440295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B549B3-B55A-4FE4-BFC2-1F01B0E75A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5D2F1C-B3A2-4BAC-99B3-AC8A1AEB1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94557E-E790-4EE1-9F58-7CA7A26AC93F}"/>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6" name="Footer Placeholder 5">
            <a:extLst>
              <a:ext uri="{FF2B5EF4-FFF2-40B4-BE49-F238E27FC236}">
                <a16:creationId xmlns:a16="http://schemas.microsoft.com/office/drawing/2014/main" id="{EE6DE108-B183-43E1-A40D-CDB12CC27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0B4A37-4BCC-4A8A-90BE-FA02906ED55C}"/>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87932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641F-23CC-476A-A738-9674B9F0CE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6F621A-2ACD-4DBE-942D-C179B71A7A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47A05-9480-44FC-9831-357ABC0C6E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CE249A-B3A0-4F37-8A7C-EF729F16AA2C}"/>
              </a:ext>
            </a:extLst>
          </p:cNvPr>
          <p:cNvSpPr>
            <a:spLocks noGrp="1"/>
          </p:cNvSpPr>
          <p:nvPr>
            <p:ph type="dt" sz="half" idx="10"/>
          </p:nvPr>
        </p:nvSpPr>
        <p:spPr/>
        <p:txBody>
          <a:bodyPr/>
          <a:lstStyle/>
          <a:p>
            <a:fld id="{E93B3FA5-16C7-4D2C-AF64-0EB4D18B56D7}" type="datetimeFigureOut">
              <a:rPr lang="en-US" smtClean="0"/>
              <a:t>4/28/21</a:t>
            </a:fld>
            <a:endParaRPr lang="en-US"/>
          </a:p>
        </p:txBody>
      </p:sp>
      <p:sp>
        <p:nvSpPr>
          <p:cNvPr id="6" name="Footer Placeholder 5">
            <a:extLst>
              <a:ext uri="{FF2B5EF4-FFF2-40B4-BE49-F238E27FC236}">
                <a16:creationId xmlns:a16="http://schemas.microsoft.com/office/drawing/2014/main" id="{BD33A864-1FBD-48DF-8284-6AA4563771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24BB8-9C88-4099-8F62-88AE17BF0CE9}"/>
              </a:ext>
            </a:extLst>
          </p:cNvPr>
          <p:cNvSpPr>
            <a:spLocks noGrp="1"/>
          </p:cNvSpPr>
          <p:nvPr>
            <p:ph type="sldNum" sz="quarter" idx="12"/>
          </p:nvPr>
        </p:nvSpPr>
        <p:spPr/>
        <p:txBody>
          <a:bodyPr/>
          <a:lstStyle/>
          <a:p>
            <a:fld id="{031858CE-CA29-45EC-9ED3-DFFA14644E75}" type="slidenum">
              <a:rPr lang="en-US" smtClean="0"/>
              <a:t>‹#›</a:t>
            </a:fld>
            <a:endParaRPr lang="en-US"/>
          </a:p>
        </p:txBody>
      </p:sp>
    </p:spTree>
    <p:extLst>
      <p:ext uri="{BB962C8B-B14F-4D97-AF65-F5344CB8AC3E}">
        <p14:creationId xmlns:p14="http://schemas.microsoft.com/office/powerpoint/2010/main" val="410359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33D3A-0A86-4D5C-9FC6-F42EBC37FE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9F8DA-98F0-4CC6-84FF-622DC6345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7CB16-104C-4000-A71B-2DC83C276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B3FA5-16C7-4D2C-AF64-0EB4D18B56D7}" type="datetimeFigureOut">
              <a:rPr lang="en-US" smtClean="0"/>
              <a:t>4/28/21</a:t>
            </a:fld>
            <a:endParaRPr lang="en-US"/>
          </a:p>
        </p:txBody>
      </p:sp>
      <p:sp>
        <p:nvSpPr>
          <p:cNvPr id="5" name="Footer Placeholder 4">
            <a:extLst>
              <a:ext uri="{FF2B5EF4-FFF2-40B4-BE49-F238E27FC236}">
                <a16:creationId xmlns:a16="http://schemas.microsoft.com/office/drawing/2014/main" id="{0F3CB1A2-DABC-4505-80C8-D151A8903D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EFC9B7-CA72-4C85-A1DC-4FA53C2E0E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858CE-CA29-45EC-9ED3-DFFA14644E75}" type="slidenum">
              <a:rPr lang="en-US" smtClean="0"/>
              <a:t>‹#›</a:t>
            </a:fld>
            <a:endParaRPr lang="en-US"/>
          </a:p>
        </p:txBody>
      </p:sp>
    </p:spTree>
    <p:extLst>
      <p:ext uri="{BB962C8B-B14F-4D97-AF65-F5344CB8AC3E}">
        <p14:creationId xmlns:p14="http://schemas.microsoft.com/office/powerpoint/2010/main" val="2214906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7.jp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7.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7.jpg"/><Relationship Id="rId7" Type="http://schemas.openxmlformats.org/officeDocument/2006/relationships/image" Target="../media/image7.sv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sv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jpg"/><Relationship Id="rId7" Type="http://schemas.openxmlformats.org/officeDocument/2006/relationships/image" Target="../media/image7.sv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a:blip r:embed="rId3"/>
          <a:srcRect/>
          <a:stretch/>
        </p:blipFill>
        <p:spPr>
          <a:xfrm>
            <a:off x="113555" y="1151785"/>
            <a:ext cx="6625971" cy="408051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p:txBody>
          <a:bodyPr/>
          <a:lstStyle/>
          <a:p>
            <a:br>
              <a:rPr lang="en-US" dirty="0"/>
            </a:br>
            <a:br>
              <a:rPr lang="en-US" dirty="0"/>
            </a:br>
            <a:r>
              <a:rPr lang="en-US" dirty="0"/>
              <a:t>State Employee Retirement System (SERS)</a:t>
            </a:r>
            <a:br>
              <a:rPr lang="en-US" dirty="0"/>
            </a:br>
            <a:br>
              <a:rPr lang="en-US" dirty="0"/>
            </a:br>
            <a:r>
              <a:rPr lang="en-US" sz="2000" i="1" dirty="0"/>
              <a:t>C.G.S. § 5-152 et al.</a:t>
            </a:r>
            <a:br>
              <a:rPr lang="en-US" dirty="0"/>
            </a:br>
            <a:endParaRPr lang="en-US"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US" i="1" dirty="0"/>
              <a:t>Administered by the Office of the State Comptroller, State of Connecticut</a:t>
            </a:r>
          </a:p>
          <a:p>
            <a:r>
              <a:rPr lang="en-US" i="1" dirty="0"/>
              <a:t>www.osc.ct.gov</a:t>
            </a:r>
            <a:endParaRPr lang="en-US" dirty="0"/>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6">
                <a:lumMod val="40000"/>
                <a:lumOff val="60000"/>
                <a:alpha val="36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Employees Retirement System – Estimate Your Benefit – Monthly Payment Options</a:t>
            </a:r>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36637" y="1686002"/>
            <a:ext cx="548640" cy="548640"/>
          </a:xfrm>
        </p:spPr>
      </p:pic>
      <p:pic>
        <p:nvPicPr>
          <p:cNvPr id="6" name="Picture 5">
            <a:extLst>
              <a:ext uri="{FF2B5EF4-FFF2-40B4-BE49-F238E27FC236}">
                <a16:creationId xmlns:a16="http://schemas.microsoft.com/office/drawing/2014/main" id="{DFA87286-F330-4026-B395-BFD1D9BFC6EF}"/>
              </a:ext>
            </a:extLst>
          </p:cNvPr>
          <p:cNvPicPr>
            <a:picLocks noChangeAspect="1"/>
          </p:cNvPicPr>
          <p:nvPr/>
        </p:nvPicPr>
        <p:blipFill>
          <a:blip r:embed="rId5"/>
          <a:stretch>
            <a:fillRect/>
          </a:stretch>
        </p:blipFill>
        <p:spPr>
          <a:xfrm>
            <a:off x="201309" y="2321175"/>
            <a:ext cx="6429130" cy="3996486"/>
          </a:xfrm>
          <a:prstGeom prst="rect">
            <a:avLst/>
          </a:prstGeom>
          <a:ln>
            <a:solidFill>
              <a:schemeClr val="tx1"/>
            </a:solidFill>
          </a:ln>
        </p:spPr>
      </p:pic>
      <p:pic>
        <p:nvPicPr>
          <p:cNvPr id="2" name="Picture 1">
            <a:extLst>
              <a:ext uri="{FF2B5EF4-FFF2-40B4-BE49-F238E27FC236}">
                <a16:creationId xmlns:a16="http://schemas.microsoft.com/office/drawing/2014/main" id="{C3656E30-0DEA-438B-A569-1E08DD4CA1B2}"/>
              </a:ext>
            </a:extLst>
          </p:cNvPr>
          <p:cNvPicPr>
            <a:picLocks noChangeAspect="1"/>
          </p:cNvPicPr>
          <p:nvPr/>
        </p:nvPicPr>
        <p:blipFill>
          <a:blip r:embed="rId6"/>
          <a:stretch>
            <a:fillRect/>
          </a:stretch>
        </p:blipFill>
        <p:spPr>
          <a:xfrm>
            <a:off x="4905579" y="1048612"/>
            <a:ext cx="7085112" cy="3960476"/>
          </a:xfrm>
          <a:prstGeom prst="rect">
            <a:avLst/>
          </a:prstGeom>
          <a:ln>
            <a:solidFill>
              <a:schemeClr val="tx1"/>
            </a:solidFill>
          </a:ln>
        </p:spPr>
      </p:pic>
    </p:spTree>
    <p:extLst>
      <p:ext uri="{BB962C8B-B14F-4D97-AF65-F5344CB8AC3E}">
        <p14:creationId xmlns:p14="http://schemas.microsoft.com/office/powerpoint/2010/main" val="11995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a:srcRect/>
          <a:stretch/>
        </p:blipFill>
        <p:spPr>
          <a:xfrm>
            <a:off x="2065020" y="1048813"/>
            <a:ext cx="10058400" cy="5255514"/>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439518"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165560" y="527904"/>
            <a:ext cx="6891564" cy="830997"/>
          </a:xfrm>
        </p:spPr>
        <p:txBody>
          <a:bodyPr/>
          <a:lstStyle/>
          <a:p>
            <a:r>
              <a:rPr lang="en-US" dirty="0"/>
              <a:t>State Employees Retirement System: Defined Benefit</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pPr algn="ctr"/>
            <a:r>
              <a:rPr lang="en-US" sz="1800" b="1" dirty="0"/>
              <a:t>Early Retirement Deduction</a:t>
            </a:r>
          </a:p>
          <a:p>
            <a:endParaRPr lang="en-US" dirty="0"/>
          </a:p>
          <a:p>
            <a:r>
              <a:rPr lang="en-US" dirty="0"/>
              <a:t>Early Retirement Penalty is permanent.  The base monthly retirement amount does not increase when a member reaches normal retirement age.</a:t>
            </a:r>
          </a:p>
          <a:p>
            <a:endParaRPr lang="en-US" dirty="0"/>
          </a:p>
          <a:p>
            <a:r>
              <a:rPr lang="en-US" dirty="0"/>
              <a:t>Penalty:  Reduction of .005 for each month the member retires early.  </a:t>
            </a: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502309" y="2746832"/>
            <a:ext cx="2834640" cy="3368675"/>
          </a:xfrm>
        </p:spPr>
        <p:txBody>
          <a:bodyPr/>
          <a:lstStyle/>
          <a:p>
            <a:r>
              <a:rPr lang="en-US" sz="1800" b="1" dirty="0"/>
              <a:t>Survivor Option Reduction</a:t>
            </a:r>
          </a:p>
          <a:p>
            <a:endParaRPr lang="en-US" dirty="0"/>
          </a:p>
          <a:p>
            <a:r>
              <a:rPr lang="en-US" dirty="0"/>
              <a:t>The Internal Revenue Services (IRS) imposes limitations on a survivor that is more than ten years younger than the retiree.</a:t>
            </a:r>
          </a:p>
          <a:p>
            <a:endParaRPr lang="en-US" dirty="0"/>
          </a:p>
          <a:p>
            <a:r>
              <a:rPr lang="en-US" dirty="0"/>
              <a:t>If a retiree chooses the 100% annuitant option (non-spouse) who is more than ten years younger than the retiree, IRS provisions may further reduce the monthly payable amount.</a:t>
            </a:r>
          </a:p>
          <a:p>
            <a:r>
              <a:rPr lang="en-US" i="1" dirty="0"/>
              <a:t>26 C.F.R. § 1.401(a)(9)-6)</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11</a:t>
            </a:fld>
            <a:endParaRPr lang="en-US" sz="1200" dirty="0">
              <a:solidFill>
                <a:schemeClr val="bg1"/>
              </a:solidFill>
            </a:endParaRPr>
          </a:p>
        </p:txBody>
      </p:sp>
      <p:pic>
        <p:nvPicPr>
          <p:cNvPr id="1026" name="Picture 2" descr="The Armorial Bearings">
            <a:extLst>
              <a:ext uri="{FF2B5EF4-FFF2-40B4-BE49-F238E27FC236}">
                <a16:creationId xmlns:a16="http://schemas.microsoft.com/office/drawing/2014/main" id="{B59D3FA4-4CD5-4A96-8168-C16F5369B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384" y="93150"/>
            <a:ext cx="1833563"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75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3"/>
          <a:srcRect/>
          <a:stretch/>
        </p:blipFill>
        <p:spPr>
          <a:xfrm>
            <a:off x="2608578" y="247982"/>
            <a:ext cx="9478645" cy="6309106"/>
          </a:xfrm>
        </p:spPr>
      </p:pic>
      <p:pic>
        <p:nvPicPr>
          <p:cNvPr id="5" name="Picture Placeholder 4" descr="group of students running">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a:stretch/>
        </p:blipFill>
        <p:spPr>
          <a:xfrm>
            <a:off x="0" y="0"/>
            <a:ext cx="8087304" cy="6858000"/>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104776" y="2455818"/>
            <a:ext cx="7728432" cy="3899942"/>
            <a:chOff x="0" y="3808319"/>
            <a:chExt cx="7833208" cy="3316783"/>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19"/>
              <a:ext cx="7692571" cy="3316783"/>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861200" y="2657163"/>
            <a:ext cx="5005614" cy="471482"/>
          </a:xfrm>
        </p:spPr>
        <p:txBody>
          <a:bodyPr/>
          <a:lstStyle/>
          <a:p>
            <a:r>
              <a:rPr lang="en-US" dirty="0">
                <a:solidFill>
                  <a:schemeClr val="tx1"/>
                </a:solidFill>
              </a:rPr>
              <a:t>Retirement Cost of Living Increases </a:t>
            </a: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175094" y="3039291"/>
            <a:ext cx="6218888" cy="3316468"/>
          </a:xfrm>
        </p:spPr>
        <p:txBody>
          <a:bodyPr/>
          <a:lstStyle/>
          <a:p>
            <a:pPr marL="285750" indent="-285750">
              <a:buFont typeface="Wingdings" panose="05000000000000000000" pitchFamily="2" charset="2"/>
              <a:buChar char="v"/>
            </a:pPr>
            <a:r>
              <a:rPr lang="en-US" sz="1400" dirty="0">
                <a:solidFill>
                  <a:schemeClr val="tx1"/>
                </a:solidFill>
              </a:rPr>
              <a:t>Employees who retire prior to July 1, 2022 are entitled to an annual fixed Cost of Living Increase minimum 2% maximum 7.5%.  Employees must receive minimally 9 pensions checks to be eligible to receive their first COLA either in July or January.</a:t>
            </a:r>
          </a:p>
          <a:p>
            <a:pPr marL="285750" indent="-285750">
              <a:buFont typeface="Wingdings" panose="05000000000000000000" pitchFamily="2" charset="2"/>
              <a:buChar char="v"/>
            </a:pPr>
            <a:r>
              <a:rPr lang="en-US" sz="1400" dirty="0">
                <a:solidFill>
                  <a:schemeClr val="tx1"/>
                </a:solidFill>
              </a:rPr>
              <a:t>Employees who retire on or after July 1, 2022 minimally must wait 30 months and the Cost of Living Increase is based on the Consumer Price Index for Urban Wage Earners and Clerical Workers (CPI-W).  </a:t>
            </a:r>
          </a:p>
          <a:p>
            <a:pPr marL="0" indent="0">
              <a:buNone/>
            </a:pPr>
            <a:r>
              <a:rPr lang="en-US" sz="1400" dirty="0">
                <a:solidFill>
                  <a:schemeClr val="tx1"/>
                </a:solidFill>
              </a:rPr>
              <a:t>When the CPI-W increases 2% or less then the COLA will be the actual increase in the CPI-W.</a:t>
            </a:r>
          </a:p>
          <a:p>
            <a:pPr marL="0" indent="0">
              <a:buNone/>
            </a:pPr>
            <a:r>
              <a:rPr lang="en-US" sz="1400" dirty="0"/>
              <a:t>When the CPI-W increases by more than 2% then the COLA minimum 2% maximum 7.5% (60% of annual increase up to 6%; 75% of annual increase over 6%)</a:t>
            </a:r>
          </a:p>
          <a:p>
            <a:pPr marL="0" indent="0">
              <a:buNone/>
            </a:pPr>
            <a:r>
              <a:rPr lang="en-US" sz="1400" dirty="0">
                <a:solidFill>
                  <a:schemeClr val="tx1"/>
                </a:solidFill>
              </a:rPr>
              <a:t>If within the first 18</a:t>
            </a:r>
            <a:r>
              <a:rPr lang="en-US" sz="1400" dirty="0"/>
              <a:t> months of retirement the CPI-W increases more than 5.5% then an additional COLA will be awarded based on an adjusted formula.</a:t>
            </a:r>
            <a:endParaRPr lang="en-US" sz="1400" dirty="0">
              <a:solidFill>
                <a:schemeClr val="tx1"/>
              </a:solidFill>
            </a:endParaRP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12</a:t>
            </a:fld>
            <a:endParaRPr lang="en-US" sz="1200" dirty="0">
              <a:solidFill>
                <a:schemeClr val="bg1"/>
              </a:solidFill>
            </a:endParaRPr>
          </a:p>
        </p:txBody>
      </p:sp>
    </p:spTree>
    <p:extLst>
      <p:ext uri="{BB962C8B-B14F-4D97-AF65-F5344CB8AC3E}">
        <p14:creationId xmlns:p14="http://schemas.microsoft.com/office/powerpoint/2010/main" val="876529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a:blip r:embed="rId3"/>
          <a:srcRect/>
          <a:stretch/>
        </p:blipFill>
        <p:spPr>
          <a:xfrm>
            <a:off x="-1" y="1680375"/>
            <a:ext cx="6676568" cy="3497249"/>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p:txBody>
          <a:bodyPr/>
          <a:lstStyle/>
          <a:p>
            <a:br>
              <a:rPr lang="en-US" dirty="0"/>
            </a:br>
            <a:br>
              <a:rPr lang="en-US" dirty="0"/>
            </a:br>
            <a:r>
              <a:rPr lang="en-US" dirty="0"/>
              <a:t>Retiree Health Benefits</a:t>
            </a:r>
            <a:br>
              <a:rPr lang="en-US" dirty="0"/>
            </a:br>
            <a:br>
              <a:rPr lang="en-US" dirty="0"/>
            </a:br>
            <a:br>
              <a:rPr lang="en-US" dirty="0"/>
            </a:br>
            <a:endParaRPr lang="en-US" dirty="0"/>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p:txBody>
          <a:bodyPr/>
          <a:lstStyle/>
          <a:p>
            <a:r>
              <a:rPr lang="en-US" i="1" dirty="0"/>
              <a:t>Administered by the Office of the State Comptroller, State of Connecticut</a:t>
            </a:r>
          </a:p>
          <a:p>
            <a:r>
              <a:rPr lang="en-US" i="1" dirty="0"/>
              <a:t>www.osc.ct.gov</a:t>
            </a:r>
            <a:endParaRPr lang="en-US" dirty="0"/>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6">
                <a:lumMod val="60000"/>
                <a:lumOff val="4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463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4115883" y="908685"/>
            <a:ext cx="7924800" cy="528066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918590"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Retiree Health</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81402" y="2031775"/>
            <a:ext cx="548640" cy="548640"/>
          </a:xfrm>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pPr algn="ctr"/>
            <a:r>
              <a:rPr lang="en-US" b="1" u="sng" dirty="0"/>
              <a:t>Retiree Health Benefits</a:t>
            </a:r>
          </a:p>
          <a:p>
            <a:r>
              <a:rPr lang="en-US" dirty="0"/>
              <a:t>The State of Connecticut offers to eligible employees retiree health benefits upon retirement.  </a:t>
            </a:r>
          </a:p>
          <a:p>
            <a:endParaRPr lang="en-US" dirty="0"/>
          </a:p>
          <a:p>
            <a:r>
              <a:rPr lang="en-US" dirty="0"/>
              <a:t>Retiree Health Benefits are offered to retirees and their qualifying dependents who are either non-Medicare or Medicare eligible.</a:t>
            </a:r>
          </a:p>
          <a:p>
            <a:endParaRPr lang="en-US" dirty="0"/>
          </a:p>
          <a:p>
            <a:r>
              <a:rPr lang="en-US" dirty="0"/>
              <a:t>Retiree health care benefits include medical, dental and prescription.</a:t>
            </a:r>
          </a:p>
          <a:p>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568376" y="2064933"/>
            <a:ext cx="548640" cy="548640"/>
          </a:xfrm>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3482340" y="2717803"/>
            <a:ext cx="4729843" cy="3368675"/>
          </a:xfrm>
        </p:spPr>
        <p:txBody>
          <a:bodyPr/>
          <a:lstStyle/>
          <a:p>
            <a:pPr algn="ctr"/>
            <a:r>
              <a:rPr lang="en-US" b="1" u="sng" dirty="0"/>
              <a:t>Eligibility for retiree health care coverage requires: </a:t>
            </a:r>
          </a:p>
          <a:p>
            <a:pPr marL="285750" indent="-285750">
              <a:buFont typeface="Arial" panose="020B0604020202020204" pitchFamily="34" charset="0"/>
              <a:buChar char="•"/>
            </a:pPr>
            <a:r>
              <a:rPr lang="en-US" dirty="0"/>
              <a:t>commencement of retirement benefits; </a:t>
            </a:r>
            <a:endParaRPr lang="en-US" u="sng" dirty="0"/>
          </a:p>
          <a:p>
            <a:pPr marL="285750" indent="-285750">
              <a:buFont typeface="Arial" panose="020B0604020202020204" pitchFamily="34" charset="0"/>
              <a:buChar char="•"/>
            </a:pPr>
            <a:r>
              <a:rPr lang="en-US" dirty="0"/>
              <a:t> completion of a specified period of “Actual State Service”; and</a:t>
            </a:r>
          </a:p>
          <a:p>
            <a:pPr marL="285750" indent="-285750">
              <a:buFont typeface="Arial" panose="020B0604020202020204" pitchFamily="34" charset="0"/>
              <a:buChar char="•"/>
            </a:pPr>
            <a:r>
              <a:rPr lang="en-US" dirty="0"/>
              <a:t>for most employees, contributions to the retiree health fund.</a:t>
            </a:r>
          </a:p>
          <a:p>
            <a:pPr marL="971550" lvl="1" indent="-285750"/>
            <a:r>
              <a:rPr lang="en-US" sz="1400" dirty="0"/>
              <a:t>Adjunct faculty members with sufficient actual state service to qualify for retiree coverage must pay Retiree Health Fund contributions as a condition of obtaining retiree health benefits. The payment plan is implemented at the time of retirement.</a:t>
            </a:r>
            <a:endParaRPr lang="en-US" dirty="0"/>
          </a:p>
          <a:p>
            <a:r>
              <a:rPr lang="en-US" dirty="0"/>
              <a:t>For ARP and Hybrid members who elect the cash-out option, </a:t>
            </a:r>
          </a:p>
          <a:p>
            <a:pPr marL="285750" indent="-285750">
              <a:buFont typeface="Arial" panose="020B0604020202020204" pitchFamily="34" charset="0"/>
              <a:buChar char="•"/>
            </a:pPr>
            <a:r>
              <a:rPr lang="en-US" dirty="0"/>
              <a:t>purchase of a lifetime annuity of $10,000 minimum is required to be eligible for retiree health coverage</a:t>
            </a:r>
          </a:p>
          <a:p>
            <a:endParaRPr lang="en-US"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14</a:t>
            </a:fld>
            <a:endParaRPr lang="en-US" sz="1200" dirty="0">
              <a:solidFill>
                <a:schemeClr val="bg1"/>
              </a:solidFill>
            </a:endParaRPr>
          </a:p>
        </p:txBody>
      </p:sp>
    </p:spTree>
    <p:extLst>
      <p:ext uri="{BB962C8B-B14F-4D97-AF65-F5344CB8AC3E}">
        <p14:creationId xmlns:p14="http://schemas.microsoft.com/office/powerpoint/2010/main" val="184329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Retiree Health – Actual State Service</a:t>
            </a:r>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16" name="Text Placeholder 15" descr="slide content">
            <a:extLst>
              <a:ext uri="{FF2B5EF4-FFF2-40B4-BE49-F238E27FC236}">
                <a16:creationId xmlns:a16="http://schemas.microsoft.com/office/drawing/2014/main" id="{5336101E-D654-46D8-A983-BF46C5D86583}"/>
              </a:ext>
            </a:extLst>
          </p:cNvPr>
          <p:cNvSpPr>
            <a:spLocks noGrp="1"/>
          </p:cNvSpPr>
          <p:nvPr>
            <p:ph type="body" sz="quarter" idx="11"/>
          </p:nvPr>
        </p:nvSpPr>
        <p:spPr>
          <a:xfrm>
            <a:off x="1409699" y="1036321"/>
            <a:ext cx="9591675" cy="5264240"/>
          </a:xfrm>
        </p:spPr>
        <p:txBody>
          <a:bodyPr/>
          <a:lstStyle/>
          <a:p>
            <a:pPr marL="0" indent="0">
              <a:buNone/>
            </a:pPr>
            <a:r>
              <a:rPr lang="en-US" sz="1600" dirty="0"/>
              <a:t>Note:  For part-time faculty, Actual State Service is determined by the number of load credits per semester.  To qualify, a part-time faculty member must have at least 9 load credits per semester, which equates to a half-year of Actual State Service.  No service credit is given to any semester with less than 9 load credits.  To meet the 9 load credit threshold, all state service is counted for each academic semester.  Thus, if an Adjunct Faculty member taught 6 load credits Fall 2019 at CCSU and 3 load credits Fall 2019 at Manchester Community College, then the Adjunct Faculty would receive a half-year service credit.</a:t>
            </a:r>
          </a:p>
          <a:p>
            <a:pPr marL="0" indent="0">
              <a:buNone/>
            </a:pPr>
            <a:endParaRPr lang="en-US" sz="800" dirty="0"/>
          </a:p>
          <a:p>
            <a:r>
              <a:rPr lang="en-US" sz="1600" b="1" dirty="0"/>
              <a:t>Tier I</a:t>
            </a:r>
            <a:r>
              <a:rPr lang="en-US" sz="1600" dirty="0"/>
              <a:t> (vested on or before June 30, 1992) – members eligible for Early, Normal, Disability or Hazardous Duty retirement are eligible for retiree health coverage.</a:t>
            </a:r>
          </a:p>
          <a:p>
            <a:r>
              <a:rPr lang="en-US" sz="1600" b="1" dirty="0"/>
              <a:t>Tier I</a:t>
            </a:r>
            <a:r>
              <a:rPr lang="en-US" sz="1600" dirty="0"/>
              <a:t> (vested on or after July 1, 1992) and </a:t>
            </a:r>
            <a:r>
              <a:rPr lang="en-US" sz="1600" b="1" dirty="0"/>
              <a:t>Tier II- </a:t>
            </a:r>
            <a:r>
              <a:rPr lang="en-US" sz="1600" dirty="0"/>
              <a:t>members eligible for Early, Normal, Disability or Hazardous Duty retirement are eligible for retiree health coverage so long as the member was covered by state-paid health benefits immediately prior to retirement.  </a:t>
            </a:r>
          </a:p>
          <a:p>
            <a:r>
              <a:rPr lang="en-US" sz="1600" b="1" dirty="0"/>
              <a:t>Tier I</a:t>
            </a:r>
            <a:r>
              <a:rPr lang="en-US" sz="1600" dirty="0"/>
              <a:t> and </a:t>
            </a:r>
            <a:r>
              <a:rPr lang="en-US" sz="1600" b="1" dirty="0"/>
              <a:t>Tier II Deferred Vested Members </a:t>
            </a:r>
            <a:r>
              <a:rPr lang="en-US" sz="1600" dirty="0"/>
              <a:t>– member will become eligible upon Early or Normal retirement provided the member has at least 10 years of vesting service and was covered by state-paid health benefits immediately prior to retirement.</a:t>
            </a:r>
          </a:p>
          <a:p>
            <a:r>
              <a:rPr lang="en-US" sz="1600" b="1" dirty="0"/>
              <a:t>Tier IIA hired between July 1, 1997 and June 30, 2009 </a:t>
            </a:r>
            <a:r>
              <a:rPr lang="en-US" sz="1600" dirty="0"/>
              <a:t>– member with 10 years of Actual State Service who transitions directly from employment into Early or Normal retirement will be eligible for retiree health coverage. </a:t>
            </a:r>
          </a:p>
          <a:p>
            <a:r>
              <a:rPr lang="en-US" sz="1600" b="1" dirty="0"/>
              <a:t>Tier IIA (Grandfathered) </a:t>
            </a:r>
            <a:r>
              <a:rPr lang="en-US" sz="1600" dirty="0"/>
              <a:t>– member who transitions directly from employment into Normal retirement at age 62 or older will be eligible for retiree health benefits with either 5 years of Actual State Service or 10 years of vesting service, but only if the member was actively employed by the state on April 21, 2009 and was age 52 or older as of July 1, 2009.</a:t>
            </a:r>
          </a:p>
          <a:p>
            <a:pPr marL="0" indent="0">
              <a:buNone/>
            </a:pPr>
            <a:endParaRPr lang="en-US" sz="1600" dirty="0"/>
          </a:p>
        </p:txBody>
      </p:sp>
    </p:spTree>
    <p:extLst>
      <p:ext uri="{BB962C8B-B14F-4D97-AF65-F5344CB8AC3E}">
        <p14:creationId xmlns:p14="http://schemas.microsoft.com/office/powerpoint/2010/main" val="1705567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Retiree Health – Actual State Service </a:t>
            </a:r>
            <a:r>
              <a:rPr lang="en-US" dirty="0" err="1"/>
              <a:t>cont</a:t>
            </a:r>
            <a:r>
              <a:rPr lang="en-US" dirty="0"/>
              <a:t>…</a:t>
            </a:r>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16" name="Text Placeholder 15" descr="slide content">
            <a:extLst>
              <a:ext uri="{FF2B5EF4-FFF2-40B4-BE49-F238E27FC236}">
                <a16:creationId xmlns:a16="http://schemas.microsoft.com/office/drawing/2014/main" id="{5336101E-D654-46D8-A983-BF46C5D86583}"/>
              </a:ext>
            </a:extLst>
          </p:cNvPr>
          <p:cNvSpPr>
            <a:spLocks noGrp="1"/>
          </p:cNvSpPr>
          <p:nvPr>
            <p:ph type="body" sz="quarter" idx="11"/>
          </p:nvPr>
        </p:nvSpPr>
        <p:spPr>
          <a:xfrm>
            <a:off x="1418408" y="1733627"/>
            <a:ext cx="9591675" cy="4191196"/>
          </a:xfrm>
        </p:spPr>
        <p:txBody>
          <a:bodyPr/>
          <a:lstStyle/>
          <a:p>
            <a:r>
              <a:rPr lang="en-US" sz="1600" b="1" dirty="0"/>
              <a:t>Tier IIA hired between July 1, 2009 and June 30, 2011 </a:t>
            </a:r>
            <a:r>
              <a:rPr lang="en-US" sz="1600" dirty="0"/>
              <a:t>– member with 10 years of Actual State Service who transitions directly from employment into Early or Normal retirement will be eligible for retiree health coverage. </a:t>
            </a:r>
          </a:p>
          <a:p>
            <a:r>
              <a:rPr lang="en-US" sz="1600" b="1" dirty="0"/>
              <a:t>Tier IIA Hazardous Duty or Disability Retirement – </a:t>
            </a:r>
            <a:r>
              <a:rPr lang="en-US" sz="1600" dirty="0"/>
              <a:t>members are eligible for retiree health coverage upon retirement.</a:t>
            </a:r>
          </a:p>
          <a:p>
            <a:r>
              <a:rPr lang="en-US" sz="1600" b="1" dirty="0"/>
              <a:t>Tier IIA Deferred Vested with 10 years of Actual State Service as of July 1, 2009</a:t>
            </a:r>
            <a:r>
              <a:rPr lang="en-US" sz="1600" dirty="0"/>
              <a:t>  - member will be eligible for retiree health benefits upon Early or Normal retirement.</a:t>
            </a:r>
          </a:p>
          <a:p>
            <a:r>
              <a:rPr lang="en-US" sz="1600" b="1" dirty="0"/>
              <a:t>Tier IIA Deferred Vested with 10 years of Actual State Service after July 1, 2009 - </a:t>
            </a:r>
            <a:r>
              <a:rPr lang="en-US" sz="1600" dirty="0"/>
              <a:t>member must meet the Rule of 75 (combination of age and Actual State Service equals 75 or more) to be eligible for retiree health benefits.</a:t>
            </a:r>
          </a:p>
          <a:p>
            <a:r>
              <a:rPr lang="en-US" sz="1600" b="1" dirty="0"/>
              <a:t>Tier III </a:t>
            </a:r>
            <a:r>
              <a:rPr lang="en-US" sz="1600" dirty="0"/>
              <a:t>and </a:t>
            </a:r>
            <a:r>
              <a:rPr lang="en-US" sz="1600" b="1" dirty="0"/>
              <a:t>Tier IV </a:t>
            </a:r>
            <a:r>
              <a:rPr lang="en-US" sz="1600" dirty="0"/>
              <a:t>– member who has 15 years of Actual State Service and transitions directly from employment into Early or Normal retirement will be eligible for retiree health benefits.</a:t>
            </a:r>
          </a:p>
          <a:p>
            <a:r>
              <a:rPr lang="en-US" sz="1600" b="1" dirty="0"/>
              <a:t>Tier III and Tier IV Deferred Vested with 15 years of Actual State Service - </a:t>
            </a:r>
            <a:r>
              <a:rPr lang="en-US" sz="1600" dirty="0"/>
              <a:t>member must meet the Rule of 75 (combination of age and Actual State Service equals 75 or more) to be eligible for retiree health benefits.</a:t>
            </a:r>
          </a:p>
          <a:p>
            <a:r>
              <a:rPr lang="en-US" sz="1600" b="1" dirty="0"/>
              <a:t>Tier III Hazardous Duty or Disability Retirement – </a:t>
            </a:r>
            <a:r>
              <a:rPr lang="en-US" sz="1600" dirty="0"/>
              <a:t>members are eligible for retiree health coverage upon retirement.</a:t>
            </a:r>
            <a:endParaRPr lang="en-US" sz="1600" b="1" dirty="0"/>
          </a:p>
          <a:p>
            <a:pPr marL="0" indent="0">
              <a:buNone/>
            </a:pPr>
            <a:endParaRPr lang="en-US" sz="1600" dirty="0"/>
          </a:p>
          <a:p>
            <a:pPr marL="0" indent="0">
              <a:buNone/>
            </a:pPr>
            <a:endParaRPr lang="en-US" sz="1600" dirty="0"/>
          </a:p>
          <a:p>
            <a:endParaRPr lang="en-US" sz="1600" dirty="0"/>
          </a:p>
        </p:txBody>
      </p:sp>
    </p:spTree>
    <p:extLst>
      <p:ext uri="{BB962C8B-B14F-4D97-AF65-F5344CB8AC3E}">
        <p14:creationId xmlns:p14="http://schemas.microsoft.com/office/powerpoint/2010/main" val="173853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3438486" y="535209"/>
            <a:ext cx="8686800" cy="5787581"/>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212189" y="86628"/>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Retiree Health</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64255" y="2603139"/>
            <a:ext cx="2834640" cy="3697422"/>
          </a:xfrm>
        </p:spPr>
        <p:txBody>
          <a:bodyPr/>
          <a:lstStyle/>
          <a:p>
            <a:pPr algn="ctr"/>
            <a:r>
              <a:rPr lang="en-US" b="1" u="sng" dirty="0"/>
              <a:t>Post-Retirement Death Retiree Health Benefits</a:t>
            </a:r>
          </a:p>
          <a:p>
            <a:r>
              <a:rPr lang="en-US" dirty="0"/>
              <a:t>If a member upon retirement selected a Spousal annuitant retirement option, then the Surviving Spouse may continue to receive retiree health benefits after the death of member. </a:t>
            </a:r>
          </a:p>
          <a:p>
            <a:r>
              <a:rPr lang="en-US" dirty="0"/>
              <a:t>Children, regardless of receipt of retirement benefits, will age out, unless deemed totally disabled.</a:t>
            </a:r>
          </a:p>
          <a:p>
            <a:r>
              <a:rPr lang="en-US" dirty="0"/>
              <a:t>If Surviving Spouse remarries while receiving retirement benefits then she/he will continue to be eligible; however, she/he cannot enroll new spouse.</a:t>
            </a:r>
          </a:p>
          <a:p>
            <a:r>
              <a:rPr lang="en-US" dirty="0"/>
              <a:t>*See Note re: Hybrid/ARP members</a:t>
            </a: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412684" y="2603139"/>
            <a:ext cx="2834640" cy="3586206"/>
          </a:xfrm>
        </p:spPr>
        <p:txBody>
          <a:bodyPr/>
          <a:lstStyle/>
          <a:p>
            <a:pPr algn="ctr"/>
            <a:r>
              <a:rPr lang="en-US" b="1" u="sng" dirty="0"/>
              <a:t>Pre-Retirement Death Retiree Health Benefits</a:t>
            </a:r>
            <a:endParaRPr lang="en-US" dirty="0"/>
          </a:p>
          <a:p>
            <a:r>
              <a:rPr lang="en-US" dirty="0"/>
              <a:t>Surviving Spouse is eligible if at the time of death the deceased member would have qualified for a pre-retirement death benefit. </a:t>
            </a:r>
          </a:p>
          <a:p>
            <a:r>
              <a:rPr lang="en-US" dirty="0"/>
              <a:t>For ARP and Hybrid (cash-out) Surviving Spouse must purchase a lifetime annuity of minimally $10,000.</a:t>
            </a:r>
          </a:p>
          <a:p>
            <a:r>
              <a:rPr lang="en-US" dirty="0"/>
              <a:t>For ARP, Surviving Spouse must be named beneficiary of the ARP account.</a:t>
            </a:r>
          </a:p>
          <a:p>
            <a:endParaRPr lang="en-US" sz="1050" dirty="0"/>
          </a:p>
          <a:p>
            <a:r>
              <a:rPr lang="en-US" dirty="0"/>
              <a:t>*Surviving Spouse must have been married to the deceased member at least 12 months preceding the date of death.</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17</a:t>
            </a:fld>
            <a:endParaRPr lang="en-US" sz="1200" dirty="0">
              <a:solidFill>
                <a:schemeClr val="bg1"/>
              </a:solidFill>
            </a:endParaRPr>
          </a:p>
        </p:txBody>
      </p:sp>
    </p:spTree>
    <p:extLst>
      <p:ext uri="{BB962C8B-B14F-4D97-AF65-F5344CB8AC3E}">
        <p14:creationId xmlns:p14="http://schemas.microsoft.com/office/powerpoint/2010/main" val="3403018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4E408D58-0A21-4D16-A8D8-54C17D5AD4A1}"/>
              </a:ext>
            </a:extLst>
          </p:cNvPr>
          <p:cNvPicPr>
            <a:picLocks noGrp="1" noChangeAspect="1"/>
          </p:cNvPicPr>
          <p:nvPr>
            <p:ph type="pic" sz="quarter" idx="13"/>
          </p:nvPr>
        </p:nvPicPr>
        <p:blipFill>
          <a:blip r:embed="rId3"/>
          <a:srcRect/>
          <a:stretch/>
        </p:blipFill>
        <p:spPr>
          <a:xfrm>
            <a:off x="1737360" y="-3"/>
            <a:ext cx="10454640" cy="6805971"/>
          </a:xfrm>
        </p:spPr>
      </p:pic>
      <p:pic>
        <p:nvPicPr>
          <p:cNvPr id="5" name="Picture Placeholder 4">
            <a:extLst>
              <a:ext uri="{FF2B5EF4-FFF2-40B4-BE49-F238E27FC236}">
                <a16:creationId xmlns:a16="http://schemas.microsoft.com/office/drawing/2014/main" id="{AEEE5BA3-06F1-4026-A0BB-B08891F46E8E}"/>
              </a:ext>
            </a:extLst>
          </p:cNvPr>
          <p:cNvPicPr>
            <a:picLocks noGrp="1" noChangeAspect="1"/>
          </p:cNvPicPr>
          <p:nvPr>
            <p:ph type="pic" sz="quarter" idx="12"/>
          </p:nvPr>
        </p:nvPicPr>
        <p:blipFill>
          <a:blip r:embed="rId4"/>
          <a:srcRect/>
          <a:stretch/>
        </p:blipFill>
        <p:spPr>
          <a:xfrm>
            <a:off x="-4" y="-2"/>
            <a:ext cx="8774430" cy="5834063"/>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4" y="2827193"/>
            <a:ext cx="7728432" cy="4030807"/>
            <a:chOff x="0" y="3808319"/>
            <a:chExt cx="7833208" cy="3316783"/>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19"/>
              <a:ext cx="7692571" cy="3316783"/>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81253" y="2827194"/>
            <a:ext cx="5005614" cy="471482"/>
          </a:xfrm>
        </p:spPr>
        <p:txBody>
          <a:bodyPr/>
          <a:lstStyle/>
          <a:p>
            <a:r>
              <a:rPr lang="en-US" dirty="0">
                <a:solidFill>
                  <a:schemeClr val="tx1"/>
                </a:solidFill>
              </a:rPr>
              <a:t>Retiree Health Benefits </a:t>
            </a:r>
          </a:p>
        </p:txBody>
      </p:sp>
      <p:sp>
        <p:nvSpPr>
          <p:cNvPr id="34" name="Text Placeholder 33" descr="content">
            <a:extLst>
              <a:ext uri="{FF2B5EF4-FFF2-40B4-BE49-F238E27FC236}">
                <a16:creationId xmlns:a16="http://schemas.microsoft.com/office/drawing/2014/main" id="{859D862E-AE8E-482F-9E23-3C096FF03E54}"/>
              </a:ext>
            </a:extLst>
          </p:cNvPr>
          <p:cNvSpPr>
            <a:spLocks noGrp="1"/>
          </p:cNvSpPr>
          <p:nvPr>
            <p:ph type="body" sz="quarter" idx="11"/>
          </p:nvPr>
        </p:nvSpPr>
        <p:spPr>
          <a:xfrm>
            <a:off x="175093" y="2964582"/>
            <a:ext cx="6706969" cy="3391178"/>
          </a:xfrm>
        </p:spPr>
        <p:txBody>
          <a:bodyPr/>
          <a:lstStyle/>
          <a:p>
            <a:pPr marL="285750" indent="-285750">
              <a:buFont typeface="Wingdings" panose="05000000000000000000" pitchFamily="2" charset="2"/>
              <a:buChar char="v"/>
            </a:pPr>
            <a:endParaRPr lang="en-US" sz="1400" dirty="0"/>
          </a:p>
          <a:p>
            <a:pPr marL="285750" indent="-285750">
              <a:buFont typeface="Wingdings" panose="05000000000000000000" pitchFamily="2" charset="2"/>
              <a:buChar char="v"/>
            </a:pPr>
            <a:r>
              <a:rPr lang="en-US" sz="1400" dirty="0"/>
              <a:t>Retirees who are not eligible for Medicare will enjoy the same health, prescription and dental benefits as active employee health, prescription and dental.</a:t>
            </a:r>
            <a:endParaRPr lang="en-US" sz="1400" dirty="0">
              <a:solidFill>
                <a:schemeClr val="tx1"/>
              </a:solidFill>
            </a:endParaRPr>
          </a:p>
          <a:p>
            <a:pPr marL="285750" indent="-285750">
              <a:buFont typeface="Wingdings" panose="05000000000000000000" pitchFamily="2" charset="2"/>
              <a:buChar char="v"/>
            </a:pPr>
            <a:r>
              <a:rPr lang="en-US" sz="1400" dirty="0">
                <a:solidFill>
                  <a:schemeClr val="tx1"/>
                </a:solidFill>
              </a:rPr>
              <a:t>Retirees who are eligible for Medicare (including Spouses) must sign up for Part A and Part B upon their 65</a:t>
            </a:r>
            <a:r>
              <a:rPr lang="en-US" sz="1400" baseline="30000" dirty="0">
                <a:solidFill>
                  <a:schemeClr val="tx1"/>
                </a:solidFill>
              </a:rPr>
              <a:t>th</a:t>
            </a:r>
            <a:r>
              <a:rPr lang="en-US" sz="1400" dirty="0">
                <a:solidFill>
                  <a:schemeClr val="tx1"/>
                </a:solidFill>
              </a:rPr>
              <a:t> birthday.   Retirees who are eligible for Medicare will be automatically enrolled in the State of Connecticut Medicare Advantage Plan.  Retirees will continue to enjoy our prescription plan.</a:t>
            </a:r>
          </a:p>
          <a:p>
            <a:pPr marL="971550" lvl="1" indent="-285750">
              <a:buFont typeface="Wingdings" panose="05000000000000000000" pitchFamily="2" charset="2"/>
              <a:buChar char="v"/>
            </a:pPr>
            <a:r>
              <a:rPr lang="en-US" sz="1400" u="sng" dirty="0">
                <a:solidFill>
                  <a:schemeClr val="tx1"/>
                </a:solidFill>
              </a:rPr>
              <a:t>State of Connecticut will reimburse for Medicare Part B upon proof of enrollment.  </a:t>
            </a:r>
            <a:r>
              <a:rPr lang="en-US" sz="1400" u="sng" dirty="0"/>
              <a:t>Retirements effective July 1, 2022 or later, the State of Connecticut will </a:t>
            </a:r>
            <a:r>
              <a:rPr lang="en-US" sz="1400" b="1" u="sng" dirty="0"/>
              <a:t>no</a:t>
            </a:r>
            <a:r>
              <a:rPr lang="en-US" sz="1400" u="sng" dirty="0"/>
              <a:t> longer reimburse for the supplemental Medicare Part B assessed to employees who meet the income threshold.</a:t>
            </a:r>
          </a:p>
          <a:p>
            <a:pPr marL="285750" lvl="1" indent="-285750">
              <a:buFont typeface="Wingdings" panose="05000000000000000000" pitchFamily="2" charset="2"/>
              <a:buChar char="v"/>
            </a:pPr>
            <a:r>
              <a:rPr lang="en-US" sz="1400" dirty="0"/>
              <a:t>Prior to enrolling in Medicare, both active employees and retirees should do nothing with respect to Medicare Part D.  Do not waive or decline.  State of Connecticut will enroll you in our retiree prescription plan.</a:t>
            </a:r>
          </a:p>
          <a:p>
            <a:pPr marL="285750" lvl="1" indent="-285750">
              <a:buFont typeface="Wingdings" panose="05000000000000000000" pitchFamily="2" charset="2"/>
              <a:buChar char="v"/>
            </a:pPr>
            <a:r>
              <a:rPr lang="en-US" sz="1400" dirty="0"/>
              <a:t>Early retirement will result in additional monthly premiums, unless eligible for Medicare.</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5" descr="slide number">
            <a:extLst>
              <a:ext uri="{FF2B5EF4-FFF2-40B4-BE49-F238E27FC236}">
                <a16:creationId xmlns:a16="http://schemas.microsoft.com/office/drawing/2014/main" id="{D803F682-0E68-4ECD-A92D-F73743FF2E6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18</a:t>
            </a:fld>
            <a:endParaRPr lang="en-US" sz="1200" dirty="0">
              <a:solidFill>
                <a:schemeClr val="bg1"/>
              </a:solidFill>
            </a:endParaRPr>
          </a:p>
        </p:txBody>
      </p:sp>
    </p:spTree>
    <p:extLst>
      <p:ext uri="{BB962C8B-B14F-4D97-AF65-F5344CB8AC3E}">
        <p14:creationId xmlns:p14="http://schemas.microsoft.com/office/powerpoint/2010/main" val="464792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3CDF219-49E5-41A1-BBF1-50A401635A27}"/>
              </a:ext>
            </a:extLst>
          </p:cNvPr>
          <p:cNvPicPr>
            <a:picLocks noGrp="1" noChangeAspect="1"/>
          </p:cNvPicPr>
          <p:nvPr>
            <p:ph type="pic" sz="quarter" idx="12"/>
          </p:nvPr>
        </p:nvPicPr>
        <p:blipFill>
          <a:blip r:embed="rId3"/>
          <a:srcRect/>
          <a:stretch/>
        </p:blipFill>
        <p:spPr>
          <a:xfrm>
            <a:off x="151107" y="24414"/>
            <a:ext cx="8087304" cy="4013117"/>
          </a:xfrm>
        </p:spPr>
      </p:pic>
      <p:pic>
        <p:nvPicPr>
          <p:cNvPr id="13" name="Picture Placeholder 12" descr="arial view of spiral staircase">
            <a:extLst>
              <a:ext uri="{FF2B5EF4-FFF2-40B4-BE49-F238E27FC236}">
                <a16:creationId xmlns:a16="http://schemas.microsoft.com/office/drawing/2014/main" id="{FEB910A3-4C94-4A0C-AC72-88985A7BA967}"/>
              </a:ext>
            </a:extLst>
          </p:cNvPr>
          <p:cNvPicPr>
            <a:picLocks noGrp="1" noChangeAspect="1"/>
          </p:cNvPicPr>
          <p:nvPr>
            <p:ph type="pic" sz="quarter" idx="13"/>
          </p:nvPr>
        </p:nvPicPr>
        <p:blipFill rotWithShape="1">
          <a:blip r:embed="rId4" cstate="email">
            <a:extLst>
              <a:ext uri="{28A0092B-C50C-407E-A947-70E740481C1C}">
                <a14:useLocalDpi xmlns:a14="http://schemas.microsoft.com/office/drawing/2010/main"/>
              </a:ext>
            </a:extLst>
          </a:blip>
          <a:srcRect/>
          <a:stretch/>
        </p:blipFill>
        <p:spPr>
          <a:xfrm>
            <a:off x="6464300" y="0"/>
            <a:ext cx="5727700" cy="6858000"/>
          </a:xfrm>
        </p:spPr>
      </p:pic>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a:xfrm>
            <a:off x="151106" y="3287378"/>
            <a:ext cx="6313192" cy="822960"/>
          </a:xfrm>
          <a:solidFill>
            <a:schemeClr val="accent6">
              <a:lumMod val="40000"/>
              <a:lumOff val="60000"/>
            </a:schemeClr>
          </a:solidFill>
        </p:spPr>
        <p:txBody>
          <a:bodyPr/>
          <a:lstStyle/>
          <a:p>
            <a:r>
              <a:rPr lang="en-US" dirty="0"/>
              <a:t>Retirement Tax Planning </a:t>
            </a:r>
          </a:p>
        </p:txBody>
      </p:sp>
      <p:sp>
        <p:nvSpPr>
          <p:cNvPr id="34" name="Text Placeholder 33" descr="slide content block">
            <a:extLst>
              <a:ext uri="{FF2B5EF4-FFF2-40B4-BE49-F238E27FC236}">
                <a16:creationId xmlns:a16="http://schemas.microsoft.com/office/drawing/2014/main" id="{859D862E-AE8E-482F-9E23-3C096FF03E54}"/>
              </a:ext>
            </a:extLst>
          </p:cNvPr>
          <p:cNvSpPr>
            <a:spLocks noGrp="1"/>
          </p:cNvSpPr>
          <p:nvPr>
            <p:ph type="body" sz="quarter" idx="11"/>
          </p:nvPr>
        </p:nvSpPr>
        <p:spPr>
          <a:xfrm>
            <a:off x="151106" y="4111246"/>
            <a:ext cx="6313193" cy="2474250"/>
          </a:xfrm>
          <a:solidFill>
            <a:schemeClr val="accent6">
              <a:lumMod val="40000"/>
              <a:lumOff val="60000"/>
            </a:schemeClr>
          </a:solidFill>
        </p:spPr>
        <p:txBody>
          <a:bodyPr/>
          <a:lstStyle/>
          <a:p>
            <a:r>
              <a:rPr lang="en-US" sz="1800" dirty="0"/>
              <a:t>Most states including the State of Connecticut taxes pension payments; however, presently some states do not such as New Hampshire.</a:t>
            </a:r>
          </a:p>
          <a:p>
            <a:r>
              <a:rPr lang="en-US" sz="1800" dirty="0"/>
              <a:t>Social Security may also be taxed. </a:t>
            </a:r>
          </a:p>
          <a:p>
            <a:r>
              <a:rPr lang="en-US" sz="1800" u="sng" dirty="0"/>
              <a:t>Vacation and other accrual payouts may place you in a higher tax bracket.</a:t>
            </a:r>
          </a:p>
        </p:txBody>
      </p:sp>
      <p:sp>
        <p:nvSpPr>
          <p:cNvPr id="8" name="Rectangle 7">
            <a:extLst>
              <a:ext uri="{FF2B5EF4-FFF2-40B4-BE49-F238E27FC236}">
                <a16:creationId xmlns:a16="http://schemas.microsoft.com/office/drawing/2014/main" id="{4E4A96D9-2D70-4D9E-B61C-9B23F3FD5161}"/>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5" descr="slide number">
            <a:extLst>
              <a:ext uri="{FF2B5EF4-FFF2-40B4-BE49-F238E27FC236}">
                <a16:creationId xmlns:a16="http://schemas.microsoft.com/office/drawing/2014/main" id="{D65CFEB2-BC19-4647-937B-40854EE88A8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19</a:t>
            </a:fld>
            <a:endParaRPr lang="en-US" sz="1200" dirty="0">
              <a:solidFill>
                <a:schemeClr val="bg1"/>
              </a:solidFill>
            </a:endParaRPr>
          </a:p>
        </p:txBody>
      </p:sp>
    </p:spTree>
    <p:extLst>
      <p:ext uri="{BB962C8B-B14F-4D97-AF65-F5344CB8AC3E}">
        <p14:creationId xmlns:p14="http://schemas.microsoft.com/office/powerpoint/2010/main" val="307731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11252"/>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Retirement System Defined Benefit Plans </a:t>
            </a:r>
            <a:br>
              <a:rPr lang="en-US" dirty="0"/>
            </a:br>
            <a:r>
              <a:rPr lang="en-US" dirty="0"/>
              <a:t>(Amended by SEBAC 2009, 2011 and 2017)</a:t>
            </a:r>
            <a:br>
              <a:rPr lang="en-US" dirty="0"/>
            </a:br>
            <a:br>
              <a:rPr lang="en-US" dirty="0"/>
            </a:br>
            <a:endParaRPr lang="en-US" dirty="0"/>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476188" y="2032270"/>
            <a:ext cx="3743439" cy="3368675"/>
          </a:xfrm>
        </p:spPr>
        <p:txBody>
          <a:bodyPr/>
          <a:lstStyle/>
          <a:p>
            <a:pPr algn="ctr"/>
            <a:r>
              <a:rPr lang="en-US" sz="2000" dirty="0"/>
              <a:t>Tier I</a:t>
            </a:r>
          </a:p>
          <a:p>
            <a:pPr algn="ctr"/>
            <a:r>
              <a:rPr lang="en-US" sz="2000" dirty="0"/>
              <a:t>In general, applies to employees hired on or before July 1, 1984 who elected to participate in SERS Tier I Retirement Plans.</a:t>
            </a:r>
          </a:p>
          <a:p>
            <a:pPr algn="ctr"/>
            <a:r>
              <a:rPr lang="en-US" sz="2000" dirty="0"/>
              <a:t>Three Plans: A, B and C</a:t>
            </a:r>
          </a:p>
          <a:p>
            <a:pPr algn="ctr"/>
            <a:endParaRPr lang="en-US" sz="2000" dirty="0"/>
          </a:p>
          <a:p>
            <a:pPr algn="ctr"/>
            <a:r>
              <a:rPr lang="en-US" sz="2000" dirty="0"/>
              <a:t>Tier II</a:t>
            </a:r>
          </a:p>
          <a:p>
            <a:pPr algn="ctr"/>
            <a:r>
              <a:rPr lang="en-US" sz="2000" dirty="0"/>
              <a:t>In general, applies to employees hired between July 2, 1984 and June 30, 1997 who elected to participate in SERS Tier II Retirement Plan.</a:t>
            </a:r>
          </a:p>
          <a:p>
            <a:pPr algn="ctr"/>
            <a:endParaRPr lang="en-US" dirty="0"/>
          </a:p>
        </p:txBody>
      </p:sp>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a:xfrm>
            <a:off x="6055011" y="2032270"/>
            <a:ext cx="3499445" cy="3368675"/>
          </a:xfrm>
        </p:spPr>
        <p:txBody>
          <a:bodyPr/>
          <a:lstStyle/>
          <a:p>
            <a:pPr algn="ctr"/>
            <a:r>
              <a:rPr lang="en-US" sz="2000" dirty="0"/>
              <a:t>Tier II A</a:t>
            </a:r>
          </a:p>
          <a:p>
            <a:pPr algn="ctr"/>
            <a:r>
              <a:rPr lang="en-US" sz="2000" dirty="0"/>
              <a:t>In general, applies to employees hired between July 1, 1997 and June 30, 2011 who elected to participate in SERS Tier II A Retirement Plan.</a:t>
            </a:r>
          </a:p>
          <a:p>
            <a:pPr algn="ctr"/>
            <a:endParaRPr lang="en-US" sz="2000" dirty="0"/>
          </a:p>
          <a:p>
            <a:pPr algn="ctr"/>
            <a:r>
              <a:rPr lang="en-US" sz="2000" dirty="0"/>
              <a:t>Tier III</a:t>
            </a:r>
          </a:p>
          <a:p>
            <a:pPr algn="ctr"/>
            <a:r>
              <a:rPr lang="en-US" sz="2000" dirty="0"/>
              <a:t>In general, applies to employees hired between July 1, 2011 and July 30, 2017 who elected to participate in SERS Tier III Retirement Plan.</a:t>
            </a:r>
          </a:p>
          <a:p>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a:t>
            </a:fld>
            <a:endParaRPr lang="en-US" sz="1200" dirty="0">
              <a:solidFill>
                <a:schemeClr val="bg1"/>
              </a:solidFill>
            </a:endParaRPr>
          </a:p>
        </p:txBody>
      </p:sp>
    </p:spTree>
    <p:extLst>
      <p:ext uri="{BB962C8B-B14F-4D97-AF65-F5344CB8AC3E}">
        <p14:creationId xmlns:p14="http://schemas.microsoft.com/office/powerpoint/2010/main" val="208497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a:srcRect/>
          <a:stretch/>
        </p:blipFill>
        <p:spPr>
          <a:xfrm>
            <a:off x="4083314" y="1030682"/>
            <a:ext cx="8046720" cy="502920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470704" y="0"/>
            <a:ext cx="6746852" cy="6871986"/>
            <a:chOff x="1693118" y="0"/>
            <a:chExt cx="6746852" cy="6871986"/>
          </a:xfrm>
        </p:grpSpPr>
        <p:sp>
          <p:nvSpPr>
            <p:cNvPr id="10" name="Parallelogram 9">
              <a:extLst>
                <a:ext uri="{FF2B5EF4-FFF2-40B4-BE49-F238E27FC236}">
                  <a16:creationId xmlns:a16="http://schemas.microsoft.com/office/drawing/2014/main" id="{11E692D4-6AEA-4652-A7AE-A02328258A55}"/>
                </a:ext>
              </a:extLst>
            </p:cNvPr>
            <p:cNvSpPr/>
            <p:nvPr/>
          </p:nvSpPr>
          <p:spPr>
            <a:xfrm>
              <a:off x="1693118"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1843182" y="13986"/>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769140"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165560" y="527904"/>
            <a:ext cx="6891564" cy="830997"/>
          </a:xfrm>
        </p:spPr>
        <p:txBody>
          <a:bodyPr/>
          <a:lstStyle/>
          <a:p>
            <a:r>
              <a:rPr lang="en-US" dirty="0"/>
              <a:t>Applying for Retirement</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47700" y="2717803"/>
            <a:ext cx="2834640" cy="3500569"/>
          </a:xfrm>
        </p:spPr>
        <p:txBody>
          <a:bodyPr/>
          <a:lstStyle/>
          <a:p>
            <a:pPr algn="ctr"/>
            <a:r>
              <a:rPr lang="en-US" b="1" dirty="0"/>
              <a:t>Retirement Documents</a:t>
            </a:r>
          </a:p>
          <a:p>
            <a:r>
              <a:rPr lang="en-US" dirty="0"/>
              <a:t>Common forms include:</a:t>
            </a:r>
          </a:p>
          <a:p>
            <a:pPr marL="285750" indent="-285750">
              <a:buFont typeface="Arial" panose="020B0604020202020204" pitchFamily="34" charset="0"/>
              <a:buChar char="•"/>
            </a:pPr>
            <a:r>
              <a:rPr lang="en-US" dirty="0"/>
              <a:t>Pension and retiree health option forms.</a:t>
            </a:r>
          </a:p>
          <a:p>
            <a:pPr marL="285750" indent="-285750">
              <a:buFont typeface="Arial" panose="020B0604020202020204" pitchFamily="34" charset="0"/>
              <a:buChar char="•"/>
            </a:pPr>
            <a:r>
              <a:rPr lang="en-US" dirty="0"/>
              <a:t>Medicare information, if applicable.</a:t>
            </a:r>
          </a:p>
          <a:p>
            <a:pPr marL="285750" indent="-285750">
              <a:buFont typeface="Arial" panose="020B0604020202020204" pitchFamily="34" charset="0"/>
              <a:buChar char="•"/>
            </a:pPr>
            <a:r>
              <a:rPr lang="en-US" dirty="0"/>
              <a:t>Pension Tax Forms</a:t>
            </a:r>
          </a:p>
          <a:p>
            <a:pPr marL="285750" indent="-285750">
              <a:buFont typeface="Arial" panose="020B0604020202020204" pitchFamily="34" charset="0"/>
              <a:buChar char="•"/>
            </a:pPr>
            <a:r>
              <a:rPr lang="en-US" dirty="0"/>
              <a:t>Birth Certificate(s)</a:t>
            </a:r>
          </a:p>
          <a:p>
            <a:pPr marL="461963" lvl="1" indent="-174625"/>
            <a:r>
              <a:rPr lang="en-US" sz="1400" dirty="0"/>
              <a:t>Note: If you were born outside of the United States, you may need to have your birth certificate translated.</a:t>
            </a:r>
          </a:p>
          <a:p>
            <a:pPr marL="285750" indent="-285750">
              <a:buFont typeface="Arial" panose="020B0604020202020204" pitchFamily="34" charset="0"/>
              <a:buChar char="•"/>
            </a:pPr>
            <a:r>
              <a:rPr lang="en-US" dirty="0"/>
              <a:t>Marriage Certificate</a:t>
            </a:r>
          </a:p>
          <a:p>
            <a:endParaRPr lang="en-US" dirty="0"/>
          </a:p>
          <a:p>
            <a:endParaRPr lang="en-US" dirty="0"/>
          </a:p>
          <a:p>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r>
              <a:rPr lang="en-US" b="1" dirty="0"/>
              <a:t>Employee Retirement Income Security Act of 1974 (ERISA)</a:t>
            </a:r>
          </a:p>
          <a:p>
            <a:endParaRPr lang="en-US" dirty="0"/>
          </a:p>
          <a:p>
            <a:r>
              <a:rPr lang="en-US" dirty="0"/>
              <a:t>Provides to qualifying spouses including ex-spouses, a right to a retirement benefit.  </a:t>
            </a:r>
          </a:p>
          <a:p>
            <a:r>
              <a:rPr lang="en-US" dirty="0"/>
              <a:t>An employee cannot waive their spouse’s or ex-spouse’s right to their retirement benefit.  Only a Spouse or Ex-Spouse can waive his or her right.  </a:t>
            </a:r>
          </a:p>
          <a:p>
            <a:r>
              <a:rPr lang="en-US" dirty="0"/>
              <a:t>All Spousal Waivers must be Notarized</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20</a:t>
            </a:fld>
            <a:endParaRPr lang="en-US" sz="1200" dirty="0">
              <a:solidFill>
                <a:schemeClr val="bg1"/>
              </a:solidFill>
            </a:endParaRPr>
          </a:p>
        </p:txBody>
      </p:sp>
      <p:pic>
        <p:nvPicPr>
          <p:cNvPr id="1026" name="Picture 2" descr="The Armorial Bearings">
            <a:extLst>
              <a:ext uri="{FF2B5EF4-FFF2-40B4-BE49-F238E27FC236}">
                <a16:creationId xmlns:a16="http://schemas.microsoft.com/office/drawing/2014/main" id="{B59D3FA4-4CD5-4A96-8168-C16F5369B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384" y="93150"/>
            <a:ext cx="1833563"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700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a:blip r:embed="rId3"/>
          <a:srcRect/>
          <a:stretch/>
        </p:blipFill>
        <p:spPr>
          <a:xfrm>
            <a:off x="0" y="0"/>
            <a:ext cx="1044448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503594" y="5796945"/>
            <a:ext cx="3247027" cy="879928"/>
          </a:xfrm>
        </p:spPr>
        <p:txBody>
          <a:bodyPr/>
          <a:lstStyle/>
          <a:p>
            <a:r>
              <a:rPr lang="en-US" b="0" dirty="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7762751" y="6597469"/>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4200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id="{A799F565-1DAB-4AD3-BCE4-5DAC8012F35C}"/>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29" name="Rectangle 28">
            <a:extLst>
              <a:ext uri="{FF2B5EF4-FFF2-40B4-BE49-F238E27FC236}">
                <a16:creationId xmlns:a16="http://schemas.microsoft.com/office/drawing/2014/main" id="{5C2DDD60-EB1C-44D8-84E1-D86EB3558F11}"/>
              </a:ext>
              <a:ext uri="{C183D7F6-B498-43B3-948B-1728B52AA6E4}">
                <adec:decorative xmlns:adec="http://schemas.microsoft.com/office/drawing/2017/decorative" val="1"/>
              </a:ext>
            </a:extLst>
          </p:cNvPr>
          <p:cNvSpPr/>
          <p:nvPr/>
        </p:nvSpPr>
        <p:spPr>
          <a:xfrm>
            <a:off x="0" y="-11252"/>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Retirement System Tier IV Defined Benefit / Defined Contribution Retirement Plans</a:t>
            </a:r>
            <a:br>
              <a:rPr lang="en-US" dirty="0"/>
            </a:br>
            <a:br>
              <a:rPr lang="en-US" dirty="0"/>
            </a:br>
            <a:br>
              <a:rPr lang="en-US" dirty="0"/>
            </a:br>
            <a:endParaRPr lang="en-US" dirty="0"/>
          </a:p>
        </p:txBody>
      </p:sp>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6434140" y="3702020"/>
            <a:ext cx="2377440" cy="2519100"/>
          </a:xfrm>
        </p:spPr>
        <p:txBody>
          <a:bodyPr/>
          <a:lstStyle/>
          <a:p>
            <a:pPr algn="ctr"/>
            <a:r>
              <a:rPr lang="en-US" sz="1800" dirty="0"/>
              <a:t>Employees are enrolled in two retirement plans:</a:t>
            </a:r>
          </a:p>
          <a:p>
            <a:pPr algn="ctr"/>
            <a:endParaRPr lang="en-US" sz="1200" dirty="0"/>
          </a:p>
          <a:p>
            <a:pPr algn="ctr"/>
            <a:r>
              <a:rPr lang="en-US" sz="1800" dirty="0"/>
              <a:t>Tier IV Defined Benefit</a:t>
            </a:r>
          </a:p>
          <a:p>
            <a:pPr algn="ctr"/>
            <a:endParaRPr lang="en-US" sz="1200" dirty="0"/>
          </a:p>
          <a:p>
            <a:pPr algn="ctr"/>
            <a:r>
              <a:rPr lang="en-US" sz="1800" dirty="0"/>
              <a:t>Tier IV Defined Contribution</a:t>
            </a:r>
          </a:p>
          <a:p>
            <a:pPr algn="ctr"/>
            <a:endParaRPr lang="en-US" dirty="0"/>
          </a:p>
        </p:txBody>
      </p:sp>
      <p:sp>
        <p:nvSpPr>
          <p:cNvPr id="88" name="Text Placeholder 87" descr="content block 2">
            <a:extLst>
              <a:ext uri="{FF2B5EF4-FFF2-40B4-BE49-F238E27FC236}">
                <a16:creationId xmlns:a16="http://schemas.microsoft.com/office/drawing/2014/main" id="{D01EBAE5-B81D-4150-B62C-F56241C55563}"/>
              </a:ext>
            </a:extLst>
          </p:cNvPr>
          <p:cNvSpPr>
            <a:spLocks noGrp="1"/>
          </p:cNvSpPr>
          <p:nvPr>
            <p:ph type="body" sz="quarter" idx="12"/>
          </p:nvPr>
        </p:nvSpPr>
        <p:spPr>
          <a:xfrm>
            <a:off x="6032748" y="1641078"/>
            <a:ext cx="3180225" cy="2329101"/>
          </a:xfrm>
        </p:spPr>
        <p:txBody>
          <a:bodyPr/>
          <a:lstStyle/>
          <a:p>
            <a:pPr algn="ctr"/>
            <a:r>
              <a:rPr lang="en-US" sz="2000" dirty="0"/>
              <a:t>Tier IV</a:t>
            </a:r>
          </a:p>
          <a:p>
            <a:pPr algn="ctr"/>
            <a:r>
              <a:rPr lang="en-US" sz="2000" dirty="0"/>
              <a:t>In general, applies to employees hired on or after July 31, 2017 who elected to participate in SERS Tier IV Retirement Plans.</a:t>
            </a:r>
          </a:p>
          <a:p>
            <a:pPr algn="ctr"/>
            <a:endParaRPr lang="en-US" dirty="0"/>
          </a:p>
          <a:p>
            <a:pPr algn="ctr"/>
            <a:endParaRPr lang="en-US"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Slide Number Placeholder 5" descr="Slide Number">
            <a:extLst>
              <a:ext uri="{FF2B5EF4-FFF2-40B4-BE49-F238E27FC236}">
                <a16:creationId xmlns:a16="http://schemas.microsoft.com/office/drawing/2014/main" id="{DB02A950-05E3-4691-9BC9-47B314EEA715}"/>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3</a:t>
            </a:fld>
            <a:endParaRPr lang="en-US" sz="1200" dirty="0">
              <a:solidFill>
                <a:schemeClr val="bg1"/>
              </a:solidFill>
            </a:endParaRPr>
          </a:p>
        </p:txBody>
      </p:sp>
      <p:sp>
        <p:nvSpPr>
          <p:cNvPr id="25" name="Text Placeholder 89" descr="content block 3">
            <a:extLst>
              <a:ext uri="{FF2B5EF4-FFF2-40B4-BE49-F238E27FC236}">
                <a16:creationId xmlns:a16="http://schemas.microsoft.com/office/drawing/2014/main" id="{6788F04B-C7BB-4DAF-B20A-3C36A87F456C}"/>
              </a:ext>
            </a:extLst>
          </p:cNvPr>
          <p:cNvSpPr txBox="1">
            <a:spLocks/>
          </p:cNvSpPr>
          <p:nvPr/>
        </p:nvSpPr>
        <p:spPr>
          <a:xfrm>
            <a:off x="1380929" y="1736223"/>
            <a:ext cx="3016900" cy="3368675"/>
          </a:xfrm>
          <a:prstGeom prst="rect">
            <a:avLst/>
          </a:prstGeom>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bg1">
                    <a:lumMod val="95000"/>
                  </a:schemeClr>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Hybrid</a:t>
            </a:r>
          </a:p>
          <a:p>
            <a:pPr algn="ctr"/>
            <a:r>
              <a:rPr lang="en-US" sz="2000" dirty="0"/>
              <a:t>In general, applies to employees hired between July 1, 2011 and July 30, 2017 who elected to participate in SERS Hybrid Retirement Plan.</a:t>
            </a:r>
          </a:p>
          <a:p>
            <a:pPr algn="ctr"/>
            <a:endParaRPr lang="en-US" sz="2000" dirty="0"/>
          </a:p>
          <a:p>
            <a:pPr algn="ctr"/>
            <a:r>
              <a:rPr lang="en-US" sz="2000" dirty="0"/>
              <a:t>*For ARP Members who transferred to Hybrid Plan should refer to the SERS retirement plan associated with date of hire.</a:t>
            </a:r>
          </a:p>
          <a:p>
            <a:pPr algn="ctr"/>
            <a:endParaRPr lang="en-US" dirty="0"/>
          </a:p>
        </p:txBody>
      </p:sp>
    </p:spTree>
    <p:extLst>
      <p:ext uri="{BB962C8B-B14F-4D97-AF65-F5344CB8AC3E}">
        <p14:creationId xmlns:p14="http://schemas.microsoft.com/office/powerpoint/2010/main" val="440378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a:xfrm>
            <a:off x="838200" y="365126"/>
            <a:ext cx="10184934" cy="1052614"/>
          </a:xfrm>
        </p:spPr>
        <p:txBody>
          <a:bodyPr>
            <a:normAutofit fontScale="90000"/>
          </a:bodyPr>
          <a:lstStyle/>
          <a:p>
            <a:r>
              <a:rPr lang="en-US" dirty="0"/>
              <a:t>State Employee Retirement System – Defined Benefit Plan Eligibility</a:t>
            </a:r>
            <a:endParaRPr lang="en-GB" dirty="0"/>
          </a:p>
        </p:txBody>
      </p:sp>
      <p:graphicFrame>
        <p:nvGraphicFramePr>
          <p:cNvPr id="2" name="Table 1">
            <a:extLst>
              <a:ext uri="{FF2B5EF4-FFF2-40B4-BE49-F238E27FC236}">
                <a16:creationId xmlns:a16="http://schemas.microsoft.com/office/drawing/2014/main" id="{5018DA92-5FF3-4104-A4AD-2CBC58FC3B96}"/>
              </a:ext>
            </a:extLst>
          </p:cNvPr>
          <p:cNvGraphicFramePr>
            <a:graphicFrameLocks noGrp="1"/>
          </p:cNvGraphicFramePr>
          <p:nvPr>
            <p:extLst>
              <p:ext uri="{D42A27DB-BD31-4B8C-83A1-F6EECF244321}">
                <p14:modId xmlns:p14="http://schemas.microsoft.com/office/powerpoint/2010/main" val="3221368369"/>
              </p:ext>
            </p:extLst>
          </p:nvPr>
        </p:nvGraphicFramePr>
        <p:xfrm>
          <a:off x="838200" y="1416437"/>
          <a:ext cx="9396368" cy="5076437"/>
        </p:xfrm>
        <a:graphic>
          <a:graphicData uri="http://schemas.openxmlformats.org/drawingml/2006/table">
            <a:tbl>
              <a:tblPr firstRow="1" bandRow="1">
                <a:tableStyleId>{E8B1032C-EA38-4F05-BA0D-38AFFFC7BED3}</a:tableStyleId>
              </a:tblPr>
              <a:tblGrid>
                <a:gridCol w="1562815">
                  <a:extLst>
                    <a:ext uri="{9D8B030D-6E8A-4147-A177-3AD203B41FA5}">
                      <a16:colId xmlns:a16="http://schemas.microsoft.com/office/drawing/2014/main" val="2752061506"/>
                    </a:ext>
                  </a:extLst>
                </a:gridCol>
                <a:gridCol w="2363495">
                  <a:extLst>
                    <a:ext uri="{9D8B030D-6E8A-4147-A177-3AD203B41FA5}">
                      <a16:colId xmlns:a16="http://schemas.microsoft.com/office/drawing/2014/main" val="3057165699"/>
                    </a:ext>
                  </a:extLst>
                </a:gridCol>
                <a:gridCol w="3120966">
                  <a:extLst>
                    <a:ext uri="{9D8B030D-6E8A-4147-A177-3AD203B41FA5}">
                      <a16:colId xmlns:a16="http://schemas.microsoft.com/office/drawing/2014/main" val="932898841"/>
                    </a:ext>
                  </a:extLst>
                </a:gridCol>
                <a:gridCol w="2349092">
                  <a:extLst>
                    <a:ext uri="{9D8B030D-6E8A-4147-A177-3AD203B41FA5}">
                      <a16:colId xmlns:a16="http://schemas.microsoft.com/office/drawing/2014/main" val="1832443924"/>
                    </a:ext>
                  </a:extLst>
                </a:gridCol>
              </a:tblGrid>
              <a:tr h="415492">
                <a:tc>
                  <a:txBody>
                    <a:bodyPr/>
                    <a:lstStyle/>
                    <a:p>
                      <a:pPr algn="ctr"/>
                      <a:r>
                        <a:rPr lang="en-US" dirty="0">
                          <a:solidFill>
                            <a:schemeClr val="bg1"/>
                          </a:solidFill>
                          <a:latin typeface="+mj-lt"/>
                        </a:rPr>
                        <a:t>Tier Plan</a:t>
                      </a:r>
                      <a:endParaRPr lang="en-GB" b="1"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Early</a:t>
                      </a:r>
                      <a:endParaRPr lang="en-GB"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Normal</a:t>
                      </a:r>
                      <a:endParaRPr lang="en-GB"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Hazardous Duty</a:t>
                      </a:r>
                      <a:endParaRPr lang="en-GB" dirty="0">
                        <a:solidFill>
                          <a:schemeClr val="bg1"/>
                        </a:solidFill>
                        <a:latin typeface="+mj-lt"/>
                      </a:endParaRPr>
                    </a:p>
                  </a:txBody>
                  <a:tcPr anchor="ctr">
                    <a:solidFill>
                      <a:schemeClr val="accent2"/>
                    </a:solidFill>
                  </a:tcPr>
                </a:tc>
                <a:extLst>
                  <a:ext uri="{0D108BD9-81ED-4DB2-BD59-A6C34878D82A}">
                    <a16:rowId xmlns:a16="http://schemas.microsoft.com/office/drawing/2014/main" val="3826578168"/>
                  </a:ext>
                </a:extLst>
              </a:tr>
              <a:tr h="534915">
                <a:tc>
                  <a:txBody>
                    <a:bodyPr/>
                    <a:lstStyle/>
                    <a:p>
                      <a:pPr algn="l" fontAlgn="b"/>
                      <a:r>
                        <a:rPr lang="en-US" sz="1100" b="0" i="0" u="none" strike="noStrike" dirty="0">
                          <a:solidFill>
                            <a:srgbClr val="000000"/>
                          </a:solidFill>
                          <a:effectLst/>
                          <a:latin typeface="Calibri" panose="020F0502020204030204" pitchFamily="34" charset="0"/>
                        </a:rPr>
                        <a:t>Tier 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55 years and 10 years Vesting Service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Age: 55 years and 25 Vesting Service OR Age: 65 years and 10 years Vesting Service OR Age: 70 years and 5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20 years of Hazardous Duty service.  No Age Minimum.</a:t>
                      </a:r>
                    </a:p>
                  </a:txBody>
                  <a:tcPr marL="9525" marR="9525" marT="9525" marB="0" anchor="b"/>
                </a:tc>
                <a:extLst>
                  <a:ext uri="{0D108BD9-81ED-4DB2-BD59-A6C34878D82A}">
                    <a16:rowId xmlns:a16="http://schemas.microsoft.com/office/drawing/2014/main" val="3176539862"/>
                  </a:ext>
                </a:extLst>
              </a:tr>
              <a:tr h="666496">
                <a:tc>
                  <a:txBody>
                    <a:bodyPr/>
                    <a:lstStyle/>
                    <a:p>
                      <a:pPr algn="l" fontAlgn="b"/>
                      <a:r>
                        <a:rPr lang="en-US" sz="1100" b="0" i="0" u="none" strike="noStrike">
                          <a:solidFill>
                            <a:srgbClr val="000000"/>
                          </a:solidFill>
                          <a:effectLst/>
                          <a:latin typeface="Calibri" panose="020F0502020204030204" pitchFamily="34" charset="0"/>
                        </a:rPr>
                        <a:t>Tier II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55 years and 10 years Vesting Service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Age: 63 years and 25 Vesting Service OR Age: 65 years and 10 years Vesting Service or 5 years Actual Service OR Age: 70 years and 5 years Vesting Service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20 years of Hazardous Duty service.  No Age Minimum.</a:t>
                      </a:r>
                    </a:p>
                  </a:txBody>
                  <a:tcPr marL="9525" marR="9525" marT="9525" marB="0" anchor="b"/>
                </a:tc>
                <a:extLst>
                  <a:ext uri="{0D108BD9-81ED-4DB2-BD59-A6C34878D82A}">
                    <a16:rowId xmlns:a16="http://schemas.microsoft.com/office/drawing/2014/main" val="1058435978"/>
                  </a:ext>
                </a:extLst>
              </a:tr>
              <a:tr h="666496">
                <a:tc>
                  <a:txBody>
                    <a:bodyPr/>
                    <a:lstStyle/>
                    <a:p>
                      <a:pPr algn="l" fontAlgn="b"/>
                      <a:r>
                        <a:rPr lang="en-US" sz="1100" b="0" i="0" u="none" strike="noStrike">
                          <a:solidFill>
                            <a:srgbClr val="000000"/>
                          </a:solidFill>
                          <a:effectLst/>
                          <a:latin typeface="Calibri" panose="020F0502020204030204" pitchFamily="34" charset="0"/>
                        </a:rPr>
                        <a:t>Tier II (Grandfather)</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55 years and 10 years Vesting Service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Age: 60 years and 25 Vesting Service OR Age: 62 years and 10 years Vesting Service or 5 years Actual Service OR Age: 70 years and 5 years Vesting Service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20 years of Hazardous Duty service.  No Age Minimum.</a:t>
                      </a:r>
                    </a:p>
                  </a:txBody>
                  <a:tcPr marL="9525" marR="9525" marT="9525" marB="0" anchor="b"/>
                </a:tc>
                <a:extLst>
                  <a:ext uri="{0D108BD9-81ED-4DB2-BD59-A6C34878D82A}">
                    <a16:rowId xmlns:a16="http://schemas.microsoft.com/office/drawing/2014/main" val="3366075193"/>
                  </a:ext>
                </a:extLst>
              </a:tr>
              <a:tr h="666496">
                <a:tc>
                  <a:txBody>
                    <a:bodyPr/>
                    <a:lstStyle/>
                    <a:p>
                      <a:pPr algn="l" fontAlgn="b"/>
                      <a:r>
                        <a:rPr lang="en-US" sz="1100" b="0" i="0" u="none" strike="noStrike">
                          <a:solidFill>
                            <a:srgbClr val="000000"/>
                          </a:solidFill>
                          <a:effectLst/>
                          <a:latin typeface="Calibri" panose="020F0502020204030204" pitchFamily="34" charset="0"/>
                        </a:rPr>
                        <a:t>Tier II A</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55 years and 10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63 years and 25 Vesting Service OR Age: 65 years and 10 years Vesting Service or 5 years Actual Service OR Age: 70 years and 5 years Vesting Service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20 years of Hazardous Duty service.  No Age Minimum.</a:t>
                      </a:r>
                    </a:p>
                  </a:txBody>
                  <a:tcPr marL="9525" marR="9525" marT="9525" marB="0" anchor="b"/>
                </a:tc>
                <a:extLst>
                  <a:ext uri="{0D108BD9-81ED-4DB2-BD59-A6C34878D82A}">
                    <a16:rowId xmlns:a16="http://schemas.microsoft.com/office/drawing/2014/main" val="709034183"/>
                  </a:ext>
                </a:extLst>
              </a:tr>
              <a:tr h="666496">
                <a:tc>
                  <a:txBody>
                    <a:bodyPr/>
                    <a:lstStyle/>
                    <a:p>
                      <a:pPr algn="l" fontAlgn="b"/>
                      <a:r>
                        <a:rPr lang="en-US" sz="1100" b="0" i="0" u="none" strike="noStrike">
                          <a:solidFill>
                            <a:srgbClr val="000000"/>
                          </a:solidFill>
                          <a:effectLst/>
                          <a:latin typeface="Calibri" panose="020F0502020204030204" pitchFamily="34" charset="0"/>
                        </a:rPr>
                        <a:t>Tier II A (Grandfather)</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55 years and 10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60 years and 25 Vesting Service OR Age: 62 years and 10 years Vesting Service or 5 years Actual Service OR Age: 70 years and 5 years Vesting Service</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20 years of Hazardous Duty service.  No Age Minimum.</a:t>
                      </a:r>
                    </a:p>
                  </a:txBody>
                  <a:tcPr marL="9525" marR="9525" marT="9525" marB="0" anchor="b"/>
                </a:tc>
                <a:extLst>
                  <a:ext uri="{0D108BD9-81ED-4DB2-BD59-A6C34878D82A}">
                    <a16:rowId xmlns:a16="http://schemas.microsoft.com/office/drawing/2014/main" val="2641849101"/>
                  </a:ext>
                </a:extLst>
              </a:tr>
              <a:tr h="758632">
                <a:tc>
                  <a:txBody>
                    <a:bodyPr/>
                    <a:lstStyle/>
                    <a:p>
                      <a:pPr algn="l" fontAlgn="b"/>
                      <a:r>
                        <a:rPr lang="en-US" sz="1100" b="0" i="0" u="none" strike="noStrike" dirty="0">
                          <a:solidFill>
                            <a:srgbClr val="000000"/>
                          </a:solidFill>
                          <a:effectLst/>
                          <a:latin typeface="Calibri" panose="020F0502020204030204" pitchFamily="34" charset="0"/>
                        </a:rPr>
                        <a:t>Tier III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58 years and 10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63 years and 25 Vesting Service OR Age: 65 years and 10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25 years of Hazardous Duty service with no Age Minimum OR Age 50 years and 20 years of Hazardous Duty service</a:t>
                      </a:r>
                    </a:p>
                  </a:txBody>
                  <a:tcPr marL="9525" marR="9525" marT="9525" marB="0" anchor="b"/>
                </a:tc>
                <a:extLst>
                  <a:ext uri="{0D108BD9-81ED-4DB2-BD59-A6C34878D82A}">
                    <a16:rowId xmlns:a16="http://schemas.microsoft.com/office/drawing/2014/main" val="2951015724"/>
                  </a:ext>
                </a:extLst>
              </a:tr>
              <a:tr h="701414">
                <a:tc>
                  <a:txBody>
                    <a:bodyPr/>
                    <a:lstStyle/>
                    <a:p>
                      <a:pPr algn="l" fontAlgn="b"/>
                      <a:r>
                        <a:rPr lang="en-US" sz="1100" b="0" i="0" u="none" strike="noStrike" dirty="0">
                          <a:solidFill>
                            <a:srgbClr val="000000"/>
                          </a:solidFill>
                          <a:effectLst/>
                          <a:latin typeface="Calibri" panose="020F0502020204030204" pitchFamily="34" charset="0"/>
                        </a:rPr>
                        <a:t>Tier IV</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58 years and 10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Age: 63 years and 25 Vesting Service OR Age: 65 years and 10 years Vesting Service</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25 years of Hazardous Duty service with no Age Minimum</a:t>
                      </a:r>
                    </a:p>
                  </a:txBody>
                  <a:tcPr marL="9525" marR="9525" marT="9525" marB="0" anchor="b"/>
                </a:tc>
                <a:extLst>
                  <a:ext uri="{0D108BD9-81ED-4DB2-BD59-A6C34878D82A}">
                    <a16:rowId xmlns:a16="http://schemas.microsoft.com/office/drawing/2014/main" val="3620287186"/>
                  </a:ext>
                </a:extLst>
              </a:tr>
            </a:tbl>
          </a:graphicData>
        </a:graphic>
      </p:graphicFrame>
    </p:spTree>
    <p:extLst>
      <p:ext uri="{BB962C8B-B14F-4D97-AF65-F5344CB8AC3E}">
        <p14:creationId xmlns:p14="http://schemas.microsoft.com/office/powerpoint/2010/main" val="2290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Retirement System – Defined Benefit Plan Eligibility</a:t>
            </a:r>
            <a:endParaRPr lang="en-GB" dirty="0"/>
          </a:p>
        </p:txBody>
      </p:sp>
      <p:graphicFrame>
        <p:nvGraphicFramePr>
          <p:cNvPr id="2" name="Table 1">
            <a:extLst>
              <a:ext uri="{FF2B5EF4-FFF2-40B4-BE49-F238E27FC236}">
                <a16:creationId xmlns:a16="http://schemas.microsoft.com/office/drawing/2014/main" id="{5018DA92-5FF3-4104-A4AD-2CBC58FC3B96}"/>
              </a:ext>
            </a:extLst>
          </p:cNvPr>
          <p:cNvGraphicFramePr>
            <a:graphicFrameLocks noGrp="1"/>
          </p:cNvGraphicFramePr>
          <p:nvPr>
            <p:extLst>
              <p:ext uri="{D42A27DB-BD31-4B8C-83A1-F6EECF244321}">
                <p14:modId xmlns:p14="http://schemas.microsoft.com/office/powerpoint/2010/main" val="1873147279"/>
              </p:ext>
            </p:extLst>
          </p:nvPr>
        </p:nvGraphicFramePr>
        <p:xfrm>
          <a:off x="956346" y="1929469"/>
          <a:ext cx="9714450" cy="4563405"/>
        </p:xfrm>
        <a:graphic>
          <a:graphicData uri="http://schemas.openxmlformats.org/drawingml/2006/table">
            <a:tbl>
              <a:tblPr firstRow="1" bandRow="1">
                <a:tableStyleId>{E8B1032C-EA38-4F05-BA0D-38AFFFC7BED3}</a:tableStyleId>
              </a:tblPr>
              <a:tblGrid>
                <a:gridCol w="2531009">
                  <a:extLst>
                    <a:ext uri="{9D8B030D-6E8A-4147-A177-3AD203B41FA5}">
                      <a16:colId xmlns:a16="http://schemas.microsoft.com/office/drawing/2014/main" val="2752061506"/>
                    </a:ext>
                  </a:extLst>
                </a:gridCol>
                <a:gridCol w="3994087">
                  <a:extLst>
                    <a:ext uri="{9D8B030D-6E8A-4147-A177-3AD203B41FA5}">
                      <a16:colId xmlns:a16="http://schemas.microsoft.com/office/drawing/2014/main" val="1832443924"/>
                    </a:ext>
                  </a:extLst>
                </a:gridCol>
                <a:gridCol w="3189354">
                  <a:extLst>
                    <a:ext uri="{9D8B030D-6E8A-4147-A177-3AD203B41FA5}">
                      <a16:colId xmlns:a16="http://schemas.microsoft.com/office/drawing/2014/main" val="1078784030"/>
                    </a:ext>
                  </a:extLst>
                </a:gridCol>
              </a:tblGrid>
              <a:tr h="511444">
                <a:tc>
                  <a:txBody>
                    <a:bodyPr/>
                    <a:lstStyle/>
                    <a:p>
                      <a:pPr algn="ctr"/>
                      <a:r>
                        <a:rPr lang="en-US" dirty="0">
                          <a:solidFill>
                            <a:schemeClr val="bg1"/>
                          </a:solidFill>
                          <a:latin typeface="+mj-lt"/>
                        </a:rPr>
                        <a:t>Tier Plan</a:t>
                      </a:r>
                      <a:endParaRPr lang="en-GB" b="1"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Vested Rights</a:t>
                      </a:r>
                      <a:endParaRPr lang="en-GB" dirty="0">
                        <a:solidFill>
                          <a:schemeClr val="bg1"/>
                        </a:solidFill>
                        <a:latin typeface="+mj-lt"/>
                      </a:endParaRPr>
                    </a:p>
                  </a:txBody>
                  <a:tcPr anchor="ctr">
                    <a:solidFill>
                      <a:schemeClr val="accent2"/>
                    </a:solidFill>
                  </a:tcPr>
                </a:tc>
                <a:tc>
                  <a:txBody>
                    <a:bodyPr/>
                    <a:lstStyle/>
                    <a:p>
                      <a:pPr algn="ctr"/>
                      <a:r>
                        <a:rPr kumimoji="0" lang="en-US" sz="1800" u="none" strike="noStrike" kern="1200" cap="none" spc="0" normalizeH="0" baseline="0" noProof="0" dirty="0">
                          <a:ln>
                            <a:noFill/>
                          </a:ln>
                          <a:solidFill>
                            <a:schemeClr val="bg1"/>
                          </a:solidFill>
                          <a:effectLst/>
                          <a:uLnTx/>
                          <a:uFillTx/>
                          <a:latin typeface="+mj-lt"/>
                        </a:rPr>
                        <a:t>Disability</a:t>
                      </a:r>
                      <a:endParaRPr lang="en-GB" dirty="0">
                        <a:solidFill>
                          <a:schemeClr val="bg1"/>
                        </a:solidFill>
                        <a:latin typeface="+mj-lt"/>
                      </a:endParaRPr>
                    </a:p>
                  </a:txBody>
                  <a:tcPr anchor="ctr">
                    <a:solidFill>
                      <a:schemeClr val="accent2"/>
                    </a:solidFill>
                  </a:tcPr>
                </a:tc>
                <a:extLst>
                  <a:ext uri="{0D108BD9-81ED-4DB2-BD59-A6C34878D82A}">
                    <a16:rowId xmlns:a16="http://schemas.microsoft.com/office/drawing/2014/main" val="3826578168"/>
                  </a:ext>
                </a:extLst>
              </a:tr>
              <a:tr h="640425">
                <a:tc>
                  <a:txBody>
                    <a:bodyPr/>
                    <a:lstStyle/>
                    <a:p>
                      <a:pPr algn="l" fontAlgn="b"/>
                      <a:r>
                        <a:rPr lang="en-US" sz="1100" b="0" i="0" u="none" strike="noStrike" dirty="0">
                          <a:solidFill>
                            <a:srgbClr val="000000"/>
                          </a:solidFill>
                          <a:effectLst/>
                          <a:latin typeface="Calibri" panose="020F0502020204030204" pitchFamily="34" charset="0"/>
                        </a:rPr>
                        <a:t>Tier 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Minimum 10 years Vesting Service or 5 years Actual Service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Due to a Non-Service Connected injury or disability- 5 years of service</a:t>
                      </a:r>
                    </a:p>
                  </a:txBody>
                  <a:tcPr marL="9525" marR="9525" marT="9525" marB="0" anchor="b"/>
                </a:tc>
                <a:extLst>
                  <a:ext uri="{0D108BD9-81ED-4DB2-BD59-A6C34878D82A}">
                    <a16:rowId xmlns:a16="http://schemas.microsoft.com/office/drawing/2014/main" val="3176539862"/>
                  </a:ext>
                </a:extLst>
              </a:tr>
              <a:tr h="814086">
                <a:tc>
                  <a:txBody>
                    <a:bodyPr/>
                    <a:lstStyle/>
                    <a:p>
                      <a:pPr algn="l" fontAlgn="b"/>
                      <a:r>
                        <a:rPr lang="en-US" sz="1100" b="0" i="0" u="none" strike="noStrike">
                          <a:solidFill>
                            <a:srgbClr val="000000"/>
                          </a:solidFill>
                          <a:effectLst/>
                          <a:latin typeface="Calibri" panose="020F0502020204030204" pitchFamily="34" charset="0"/>
                        </a:rPr>
                        <a:t>Tier II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Minimum 10 years Vesting Service or 5 years Actual Service *</a:t>
                      </a:r>
                    </a:p>
                  </a:txBody>
                  <a:tcPr marL="9525" marR="9525" marT="9525" marB="0" anchor="b"/>
                </a:tc>
                <a:tc>
                  <a:txBody>
                    <a:bodyPr/>
                    <a:lstStyle/>
                    <a:p>
                      <a:pPr algn="l" fontAlgn="b"/>
                      <a:r>
                        <a:rPr lang="en-US" sz="1100" b="0" i="0" u="none" strike="noStrike">
                          <a:solidFill>
                            <a:srgbClr val="000000"/>
                          </a:solidFill>
                          <a:effectLst/>
                          <a:latin typeface="Calibri" panose="020F0502020204030204" pitchFamily="34" charset="0"/>
                        </a:rPr>
                        <a:t>Due to a Non-Service Connected injury or disability- 10 years of service</a:t>
                      </a:r>
                    </a:p>
                  </a:txBody>
                  <a:tcPr marL="9525" marR="9525" marT="9525" marB="0" anchor="b"/>
                </a:tc>
                <a:extLst>
                  <a:ext uri="{0D108BD9-81ED-4DB2-BD59-A6C34878D82A}">
                    <a16:rowId xmlns:a16="http://schemas.microsoft.com/office/drawing/2014/main" val="1058435978"/>
                  </a:ext>
                </a:extLst>
              </a:tr>
              <a:tr h="814086">
                <a:tc>
                  <a:txBody>
                    <a:bodyPr/>
                    <a:lstStyle/>
                    <a:p>
                      <a:pPr algn="l" fontAlgn="b"/>
                      <a:r>
                        <a:rPr lang="en-US" sz="1100" b="0" i="0" u="none" strike="noStrike">
                          <a:solidFill>
                            <a:srgbClr val="000000"/>
                          </a:solidFill>
                          <a:effectLst/>
                          <a:latin typeface="Calibri" panose="020F0502020204030204" pitchFamily="34" charset="0"/>
                        </a:rPr>
                        <a:t>Tier II A</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Minimum 10 years Vesting Service or 5 years Actual Service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Due to a Non-Service Connected injury or disability- 10 years of service</a:t>
                      </a:r>
                    </a:p>
                  </a:txBody>
                  <a:tcPr marL="9525" marR="9525" marT="9525" marB="0" anchor="b"/>
                </a:tc>
                <a:extLst>
                  <a:ext uri="{0D108BD9-81ED-4DB2-BD59-A6C34878D82A}">
                    <a16:rowId xmlns:a16="http://schemas.microsoft.com/office/drawing/2014/main" val="709034183"/>
                  </a:ext>
                </a:extLst>
              </a:tr>
              <a:tr h="926626">
                <a:tc>
                  <a:txBody>
                    <a:bodyPr/>
                    <a:lstStyle/>
                    <a:p>
                      <a:pPr algn="l" fontAlgn="b"/>
                      <a:r>
                        <a:rPr lang="en-US" sz="1100" b="0" i="0" u="none" strike="noStrike" dirty="0">
                          <a:solidFill>
                            <a:srgbClr val="000000"/>
                          </a:solidFill>
                          <a:effectLst/>
                          <a:latin typeface="Calibri" panose="020F0502020204030204" pitchFamily="34" charset="0"/>
                        </a:rPr>
                        <a:t>Tier III</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Minimum 10 years Vesting Service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Due to a Non-Service Connected injury or disability- 10 years of service</a:t>
                      </a:r>
                    </a:p>
                  </a:txBody>
                  <a:tcPr marL="9525" marR="9525" marT="9525" marB="0" anchor="b"/>
                </a:tc>
                <a:extLst>
                  <a:ext uri="{0D108BD9-81ED-4DB2-BD59-A6C34878D82A}">
                    <a16:rowId xmlns:a16="http://schemas.microsoft.com/office/drawing/2014/main" val="2951015724"/>
                  </a:ext>
                </a:extLst>
              </a:tr>
              <a:tr h="856738">
                <a:tc>
                  <a:txBody>
                    <a:bodyPr/>
                    <a:lstStyle/>
                    <a:p>
                      <a:pPr algn="l" fontAlgn="b"/>
                      <a:r>
                        <a:rPr lang="en-US" sz="1100" b="0" i="0" u="none" strike="noStrike" dirty="0">
                          <a:solidFill>
                            <a:srgbClr val="000000"/>
                          </a:solidFill>
                          <a:effectLst/>
                          <a:latin typeface="Calibri" panose="020F0502020204030204" pitchFamily="34" charset="0"/>
                        </a:rPr>
                        <a:t>Tier IV</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Minimum 10 years Vesting Service *</a:t>
                      </a:r>
                    </a:p>
                  </a:txBody>
                  <a:tcPr marL="9525" marR="9525" marT="9525" marB="0" anchor="b"/>
                </a:tc>
                <a:tc>
                  <a:txBody>
                    <a:bodyPr/>
                    <a:lstStyle/>
                    <a:p>
                      <a:pPr algn="l" fontAlgn="b"/>
                      <a:r>
                        <a:rPr lang="en-US" sz="1100" b="0" i="0" u="none" strike="noStrike" dirty="0">
                          <a:solidFill>
                            <a:srgbClr val="000000"/>
                          </a:solidFill>
                          <a:effectLst/>
                          <a:latin typeface="Calibri" panose="020F0502020204030204" pitchFamily="34" charset="0"/>
                        </a:rPr>
                        <a:t>Due to a Non-Service Connected injury or disability- 10 years of service</a:t>
                      </a:r>
                    </a:p>
                  </a:txBody>
                  <a:tcPr marL="9525" marR="9525" marT="9525" marB="0" anchor="b"/>
                </a:tc>
                <a:extLst>
                  <a:ext uri="{0D108BD9-81ED-4DB2-BD59-A6C34878D82A}">
                    <a16:rowId xmlns:a16="http://schemas.microsoft.com/office/drawing/2014/main" val="3620287186"/>
                  </a:ext>
                </a:extLst>
              </a:tr>
            </a:tbl>
          </a:graphicData>
        </a:graphic>
      </p:graphicFrame>
      <p:sp>
        <p:nvSpPr>
          <p:cNvPr id="3" name="TextBox 2">
            <a:extLst>
              <a:ext uri="{FF2B5EF4-FFF2-40B4-BE49-F238E27FC236}">
                <a16:creationId xmlns:a16="http://schemas.microsoft.com/office/drawing/2014/main" id="{B41477D0-C423-43A7-98BC-7D830EA7EBC9}"/>
              </a:ext>
            </a:extLst>
          </p:cNvPr>
          <p:cNvSpPr txBox="1"/>
          <p:nvPr/>
        </p:nvSpPr>
        <p:spPr>
          <a:xfrm>
            <a:off x="5042263" y="5754435"/>
            <a:ext cx="3204754" cy="276999"/>
          </a:xfrm>
          <a:prstGeom prst="rect">
            <a:avLst/>
          </a:prstGeom>
          <a:noFill/>
        </p:spPr>
        <p:txBody>
          <a:bodyPr wrap="square" rtlCol="0">
            <a:spAutoFit/>
          </a:bodyPr>
          <a:lstStyle/>
          <a:p>
            <a:r>
              <a:rPr lang="en-US" sz="1200" dirty="0"/>
              <a:t>*Must wait until Age eligible. </a:t>
            </a:r>
          </a:p>
        </p:txBody>
      </p:sp>
    </p:spTree>
    <p:extLst>
      <p:ext uri="{BB962C8B-B14F-4D97-AF65-F5344CB8AC3E}">
        <p14:creationId xmlns:p14="http://schemas.microsoft.com/office/powerpoint/2010/main" val="292759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a:blip r:embed="rId3"/>
          <a:srcRect/>
          <a:stretch/>
        </p:blipFill>
        <p:spPr>
          <a:xfrm>
            <a:off x="5080000" y="1043985"/>
            <a:ext cx="7112000" cy="4734560"/>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1392133" y="12834"/>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 uri="{C183D7F6-B498-43B3-948B-1728B52AA6E4}">
                  <adec:decorative xmlns:adec="http://schemas.microsoft.com/office/drawing/2017/decorative" val="1"/>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 Retirement System: Spousal, Survivor and Job Related Death Benefits (prior to retirement)</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p:txBody>
          <a:bodyPr/>
          <a:lstStyle/>
          <a:p>
            <a:r>
              <a:rPr lang="en-US" b="1" u="sng" dirty="0"/>
              <a:t>Spousal Survivor Pension Benefits</a:t>
            </a:r>
          </a:p>
          <a:p>
            <a:r>
              <a:rPr lang="en-US" dirty="0"/>
              <a:t>To be eligible, employee must have 25 years of service OR be eligible to retire under their retirement plan.</a:t>
            </a:r>
          </a:p>
          <a:p>
            <a:r>
              <a:rPr lang="en-US" dirty="0"/>
              <a:t>In general, benefit is calculated at 50%.</a:t>
            </a:r>
          </a:p>
          <a:p>
            <a:r>
              <a:rPr lang="en-US" dirty="0"/>
              <a:t>*Marriage must have been for at least 1 year at time of death*</a:t>
            </a:r>
          </a:p>
          <a:p>
            <a:r>
              <a:rPr lang="en-US" b="1" u="sng" dirty="0"/>
              <a:t>Survivor Retirement Benefits</a:t>
            </a:r>
          </a:p>
          <a:p>
            <a:r>
              <a:rPr lang="en-US" dirty="0"/>
              <a:t>In lieu of defined pension benefits, beneficiaries (including spouses) may be entitled to receive the value of employee's contributions plus interest.</a:t>
            </a:r>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p:txBody>
          <a:bodyPr/>
          <a:lstStyle/>
          <a:p>
            <a:r>
              <a:rPr lang="en-US" b="1" u="sng" dirty="0"/>
              <a:t>Job Related Death Benefits</a:t>
            </a:r>
          </a:p>
          <a:p>
            <a:r>
              <a:rPr lang="en-US" dirty="0"/>
              <a:t>Spouse with dependent child(ren) - $100,000 (paid in equal installments over 10 years or until remarried whichever is earlier) plus $50 a month per child up to age 18.  </a:t>
            </a:r>
          </a:p>
          <a:p>
            <a:r>
              <a:rPr lang="en-US" dirty="0"/>
              <a:t>Spouse with no dependent children - $50,000 (paid equal installments over 10 years or until remarried whichever is earlier)</a:t>
            </a:r>
          </a:p>
          <a:p>
            <a:r>
              <a:rPr lang="en-US" dirty="0"/>
              <a:t>No Spouse or Children but dependent Parent: $50,000 (paid in equal installments over 10 years)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Tree>
    <p:extLst>
      <p:ext uri="{BB962C8B-B14F-4D97-AF65-F5344CB8AC3E}">
        <p14:creationId xmlns:p14="http://schemas.microsoft.com/office/powerpoint/2010/main" val="2118823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141CBC39-54B4-4424-84FB-FDAABDFFAE1A}"/>
              </a:ext>
            </a:extLst>
          </p:cNvPr>
          <p:cNvPicPr>
            <a:picLocks noGrp="1" noChangeAspect="1"/>
          </p:cNvPicPr>
          <p:nvPr>
            <p:ph type="pic" sz="quarter" idx="13"/>
          </p:nvPr>
        </p:nvPicPr>
        <p:blipFill>
          <a:blip r:embed="rId3"/>
          <a:srcRect/>
          <a:stretch/>
        </p:blipFill>
        <p:spPr>
          <a:xfrm>
            <a:off x="3049428" y="0"/>
            <a:ext cx="9142571" cy="6858000"/>
          </a:xfrm>
        </p:spPr>
      </p:pic>
      <p:pic>
        <p:nvPicPr>
          <p:cNvPr id="5" name="Picture Placeholder 4">
            <a:extLst>
              <a:ext uri="{FF2B5EF4-FFF2-40B4-BE49-F238E27FC236}">
                <a16:creationId xmlns:a16="http://schemas.microsoft.com/office/drawing/2014/main" id="{70316739-C7FA-4487-B86B-6CE17B09B020}"/>
              </a:ext>
            </a:extLst>
          </p:cNvPr>
          <p:cNvPicPr>
            <a:picLocks noGrp="1" noChangeAspect="1"/>
          </p:cNvPicPr>
          <p:nvPr>
            <p:ph type="pic" sz="quarter" idx="12"/>
          </p:nvPr>
        </p:nvPicPr>
        <p:blipFill>
          <a:blip r:embed="rId4"/>
          <a:srcRect/>
          <a:stretch/>
        </p:blipFill>
        <p:spPr>
          <a:xfrm>
            <a:off x="1269185" y="0"/>
            <a:ext cx="5462016" cy="5056632"/>
          </a:xfrm>
        </p:spPr>
      </p:pic>
      <p:grpSp>
        <p:nvGrpSpPr>
          <p:cNvPr id="9" name="Group 8">
            <a:extLst>
              <a:ext uri="{FF2B5EF4-FFF2-40B4-BE49-F238E27FC236}">
                <a16:creationId xmlns:a16="http://schemas.microsoft.com/office/drawing/2014/main" id="{E7969C14-1078-4610-9BC5-74119C9B87BE}"/>
              </a:ext>
              <a:ext uri="{C183D7F6-B498-43B3-948B-1728B52AA6E4}">
                <adec:decorative xmlns:adec="http://schemas.microsoft.com/office/drawing/2017/decorative" val="1"/>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3" name="Title 32" descr="title">
            <a:extLst>
              <a:ext uri="{FF2B5EF4-FFF2-40B4-BE49-F238E27FC236}">
                <a16:creationId xmlns:a16="http://schemas.microsoft.com/office/drawing/2014/main" id="{18CDD97B-6E25-4FB4-B239-493E54AA0830}"/>
              </a:ext>
            </a:extLst>
          </p:cNvPr>
          <p:cNvSpPr>
            <a:spLocks noGrp="1"/>
          </p:cNvSpPr>
          <p:nvPr>
            <p:ph type="title"/>
          </p:nvPr>
        </p:nvSpPr>
        <p:spPr/>
        <p:txBody>
          <a:bodyPr/>
          <a:lstStyle/>
          <a:p>
            <a:r>
              <a:rPr lang="en-US" dirty="0">
                <a:solidFill>
                  <a:schemeClr val="bg1"/>
                </a:solidFill>
              </a:rPr>
              <a:t>State Employee Retirement System: Defined Benefit Estimator</a:t>
            </a:r>
          </a:p>
        </p:txBody>
      </p:sp>
      <p:sp>
        <p:nvSpPr>
          <p:cNvPr id="34" name="Text Placeholder 33" descr="slide content">
            <a:extLst>
              <a:ext uri="{FF2B5EF4-FFF2-40B4-BE49-F238E27FC236}">
                <a16:creationId xmlns:a16="http://schemas.microsoft.com/office/drawing/2014/main" id="{859D862E-AE8E-482F-9E23-3C096FF03E54}"/>
              </a:ext>
            </a:extLst>
          </p:cNvPr>
          <p:cNvSpPr>
            <a:spLocks noGrp="1"/>
          </p:cNvSpPr>
          <p:nvPr>
            <p:ph type="body" sz="quarter" idx="11"/>
          </p:nvPr>
        </p:nvSpPr>
        <p:spPr/>
        <p:txBody>
          <a:bodyPr/>
          <a:lstStyle/>
          <a:p>
            <a:pPr marL="0" indent="0">
              <a:buNone/>
            </a:pPr>
            <a:r>
              <a:rPr lang="en-US" dirty="0">
                <a:solidFill>
                  <a:schemeClr val="bg1"/>
                </a:solidFill>
              </a:rPr>
              <a:t>Each SERS Tier Retirement Plan has its own benefit formula stipulated in the plan summary and supplemental summaries.   Use the Office of the State Comptroller’s Retirement Benefit Estimator- www.osc.ct.gov/empret/stateretire.htm</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descr="slide number">
            <a:extLst>
              <a:ext uri="{FF2B5EF4-FFF2-40B4-BE49-F238E27FC236}">
                <a16:creationId xmlns:a16="http://schemas.microsoft.com/office/drawing/2014/main" id="{EC784E4D-7E61-4FDC-AD6A-E38867722409}"/>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spTree>
    <p:extLst>
      <p:ext uri="{BB962C8B-B14F-4D97-AF65-F5344CB8AC3E}">
        <p14:creationId xmlns:p14="http://schemas.microsoft.com/office/powerpoint/2010/main" val="2045927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State Employees Retirement System – Estimate Your Benefit</a:t>
            </a:r>
          </a:p>
        </p:txBody>
      </p:sp>
      <p:pic>
        <p:nvPicPr>
          <p:cNvPr id="27" name="Content Placeholder 79" descr="Open Book">
            <a:extLst>
              <a:ext uri="{FF2B5EF4-FFF2-40B4-BE49-F238E27FC236}">
                <a16:creationId xmlns:a16="http://schemas.microsoft.com/office/drawing/2014/main" id="{EBEE0E99-191F-4498-9399-4BA8BCD3E66F}"/>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94310" y="1228530"/>
            <a:ext cx="548640" cy="548640"/>
          </a:xfrm>
        </p:spPr>
      </p:pic>
      <p:pic>
        <p:nvPicPr>
          <p:cNvPr id="6" name="Picture 5">
            <a:extLst>
              <a:ext uri="{FF2B5EF4-FFF2-40B4-BE49-F238E27FC236}">
                <a16:creationId xmlns:a16="http://schemas.microsoft.com/office/drawing/2014/main" id="{DFA87286-F330-4026-B395-BFD1D9BFC6EF}"/>
              </a:ext>
            </a:extLst>
          </p:cNvPr>
          <p:cNvPicPr>
            <a:picLocks noChangeAspect="1"/>
          </p:cNvPicPr>
          <p:nvPr/>
        </p:nvPicPr>
        <p:blipFill>
          <a:blip r:embed="rId5"/>
          <a:stretch>
            <a:fillRect/>
          </a:stretch>
        </p:blipFill>
        <p:spPr>
          <a:xfrm>
            <a:off x="6252628" y="1228530"/>
            <a:ext cx="5836973" cy="3628388"/>
          </a:xfrm>
          <a:prstGeom prst="rect">
            <a:avLst/>
          </a:prstGeom>
          <a:ln>
            <a:solidFill>
              <a:schemeClr val="tx1"/>
            </a:solidFill>
          </a:ln>
        </p:spPr>
      </p:pic>
      <p:pic>
        <p:nvPicPr>
          <p:cNvPr id="5" name="Picture 4">
            <a:extLst>
              <a:ext uri="{FF2B5EF4-FFF2-40B4-BE49-F238E27FC236}">
                <a16:creationId xmlns:a16="http://schemas.microsoft.com/office/drawing/2014/main" id="{EBE6E846-4A93-40E4-AF52-43D8C2C081D8}"/>
              </a:ext>
            </a:extLst>
          </p:cNvPr>
          <p:cNvPicPr>
            <a:picLocks noChangeAspect="1"/>
          </p:cNvPicPr>
          <p:nvPr/>
        </p:nvPicPr>
        <p:blipFill>
          <a:blip r:embed="rId6"/>
          <a:stretch>
            <a:fillRect/>
          </a:stretch>
        </p:blipFill>
        <p:spPr>
          <a:xfrm>
            <a:off x="330951" y="1964972"/>
            <a:ext cx="5765049" cy="4283800"/>
          </a:xfrm>
          <a:prstGeom prst="rect">
            <a:avLst/>
          </a:prstGeom>
          <a:ln>
            <a:solidFill>
              <a:schemeClr val="tx1"/>
            </a:solidFill>
          </a:ln>
        </p:spPr>
      </p:pic>
    </p:spTree>
    <p:extLst>
      <p:ext uri="{BB962C8B-B14F-4D97-AF65-F5344CB8AC3E}">
        <p14:creationId xmlns:p14="http://schemas.microsoft.com/office/powerpoint/2010/main" val="406473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a:srcRect/>
          <a:stretch/>
        </p:blipFill>
        <p:spPr>
          <a:xfrm>
            <a:off x="4257294" y="960199"/>
            <a:ext cx="7934706" cy="5297234"/>
          </a:xfrm>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604175"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2165560" y="527904"/>
            <a:ext cx="6891564" cy="830997"/>
          </a:xfrm>
        </p:spPr>
        <p:txBody>
          <a:bodyPr/>
          <a:lstStyle/>
          <a:p>
            <a:r>
              <a:rPr lang="en-US" dirty="0"/>
              <a:t>State Employees Retirement System: Defined Benefit Payment Options (Irrevocable)</a:t>
            </a:r>
          </a:p>
        </p:txBody>
      </p:sp>
      <p:pic>
        <p:nvPicPr>
          <p:cNvPr id="35" name="Content Placeholder 34" descr="Open Book">
            <a:extLst>
              <a:ext uri="{FF2B5EF4-FFF2-40B4-BE49-F238E27FC236}">
                <a16:creationId xmlns:a16="http://schemas.microsoft.com/office/drawing/2014/main" id="{56174A3F-A7B3-40BE-88BD-1796890E4B44}"/>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p:pic>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674267" y="2529840"/>
            <a:ext cx="3162619" cy="3368675"/>
          </a:xfrm>
        </p:spPr>
        <p:txBody>
          <a:bodyPr/>
          <a:lstStyle/>
          <a:p>
            <a:pPr algn="ctr"/>
            <a:r>
              <a:rPr lang="en-US" sz="1800" b="1" dirty="0"/>
              <a:t>Option D – Straight Life Annuity</a:t>
            </a:r>
          </a:p>
          <a:p>
            <a:r>
              <a:rPr lang="en-US" dirty="0"/>
              <a:t>This option provides the retiree with the highest monthly benefit for the retiree’s lifetime.  All payments stop upon the death of the retiree.</a:t>
            </a:r>
          </a:p>
          <a:p>
            <a:r>
              <a:rPr lang="en-US" dirty="0"/>
              <a:t> </a:t>
            </a:r>
          </a:p>
          <a:p>
            <a:pPr algn="ctr"/>
            <a:r>
              <a:rPr lang="en-US" sz="1800" b="1" dirty="0"/>
              <a:t>Option C – 10 Year or 20 Year Period Certain</a:t>
            </a:r>
          </a:p>
          <a:p>
            <a:r>
              <a:rPr lang="en-US" dirty="0"/>
              <a:t>This option provides the retiree and upon the death of the retiree, contingent annuitant(s) with guaranteed benefit for 10 years (120 payments) or 20 years (240 payments).</a:t>
            </a:r>
          </a:p>
          <a:p>
            <a:r>
              <a:rPr lang="en-US" dirty="0"/>
              <a:t>This is the only option that allows for multiple contingent annuitants.</a:t>
            </a:r>
          </a:p>
          <a:p>
            <a:endParaRPr lang="en-US" dirty="0"/>
          </a:p>
        </p:txBody>
      </p:sp>
      <p:pic>
        <p:nvPicPr>
          <p:cNvPr id="36" name="Content Placeholder 35" descr="Medal">
            <a:extLst>
              <a:ext uri="{FF2B5EF4-FFF2-40B4-BE49-F238E27FC236}">
                <a16:creationId xmlns:a16="http://schemas.microsoft.com/office/drawing/2014/main" id="{A960174C-A9DE-472D-BF1C-B13108BD70B7}"/>
              </a:ext>
            </a:extLst>
          </p:cNvPr>
          <p:cNvPicPr>
            <a:picLocks noGrp="1" noChangeAspect="1"/>
          </p:cNvPicPr>
          <p:nvPr>
            <p:ph sz="quarter" idx="14"/>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p:pic>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4384999" y="2529839"/>
            <a:ext cx="3162618" cy="3368675"/>
          </a:xfrm>
        </p:spPr>
        <p:txBody>
          <a:bodyPr/>
          <a:lstStyle/>
          <a:p>
            <a:pPr algn="ctr"/>
            <a:r>
              <a:rPr lang="en-US" sz="1800" b="1" dirty="0"/>
              <a:t>Option A– 50% Spousal Annuity</a:t>
            </a:r>
          </a:p>
          <a:p>
            <a:r>
              <a:rPr lang="en-US" dirty="0"/>
              <a:t>This option provides the retiree with a reduced benefit and upon the death of the retiree a 50% benefit to the retiree’s surviving spouse.</a:t>
            </a:r>
          </a:p>
          <a:p>
            <a:r>
              <a:rPr lang="en-US" i="1" dirty="0"/>
              <a:t> *For marriages more than year prior to retirement, written spousal consent is required if the retiree does not provide a lifetime guarantee for that spouse*</a:t>
            </a:r>
          </a:p>
          <a:p>
            <a:pPr algn="ctr"/>
            <a:r>
              <a:rPr lang="en-US" sz="1800" b="1" dirty="0"/>
              <a:t>Option B – 50% or 100% Survivor</a:t>
            </a:r>
          </a:p>
          <a:p>
            <a:r>
              <a:rPr lang="en-US" dirty="0"/>
              <a:t>This option provides the retiree with a reduced benefit and upon the death of the retiree either a 50% or 100% benefit to the retiree’s contingent annuitant (named annuitant could be the retiree’s surviving spouse).</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pic>
        <p:nvPicPr>
          <p:cNvPr id="1026" name="Picture 2" descr="The Armorial Bearings">
            <a:extLst>
              <a:ext uri="{FF2B5EF4-FFF2-40B4-BE49-F238E27FC236}">
                <a16:creationId xmlns:a16="http://schemas.microsoft.com/office/drawing/2014/main" id="{B59D3FA4-4CD5-4A96-8168-C16F5369B2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384" y="93150"/>
            <a:ext cx="1833563" cy="1833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46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9EA311108AFD468F47ADF85C6898E8" ma:contentTypeVersion="9" ma:contentTypeDescription="Create a new document." ma:contentTypeScope="" ma:versionID="061159de25364ff3a758aee89454b404">
  <xsd:schema xmlns:xsd="http://www.w3.org/2001/XMLSchema" xmlns:xs="http://www.w3.org/2001/XMLSchema" xmlns:p="http://schemas.microsoft.com/office/2006/metadata/properties" xmlns:ns3="f569df58-28a1-4e27-9c8e-3ccafa7e8bfa" targetNamespace="http://schemas.microsoft.com/office/2006/metadata/properties" ma:root="true" ma:fieldsID="b857026068f0fec94be802a37d979654" ns3:_="">
    <xsd:import namespace="f569df58-28a1-4e27-9c8e-3ccafa7e8bf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9df58-28a1-4e27-9c8e-3ccafa7e8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034114-3157-4C42-8D9E-DE5A9CCCFE6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f569df58-28a1-4e27-9c8e-3ccafa7e8bfa"/>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DE00AC-EABD-453A-A10B-178A18175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9df58-28a1-4e27-9c8e-3ccafa7e8b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92B86D-0B48-4487-8870-F4F9DCA24B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TotalTime>
  <Words>2893</Words>
  <Application>Microsoft Macintosh PowerPoint</Application>
  <PresentationFormat>Widescreen</PresentationFormat>
  <Paragraphs>229</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Corbel</vt:lpstr>
      <vt:lpstr>Wingdings</vt:lpstr>
      <vt:lpstr>Office Theme</vt:lpstr>
      <vt:lpstr>  State Employee Retirement System (SERS)  C.G.S. § 5-152 et al. </vt:lpstr>
      <vt:lpstr>State Employee Retirement System Defined Benefit Plans  (Amended by SEBAC 2009, 2011 and 2017)  </vt:lpstr>
      <vt:lpstr>State Employee Retirement System Tier IV Defined Benefit / Defined Contribution Retirement Plans   </vt:lpstr>
      <vt:lpstr>State Employee Retirement System – Defined Benefit Plan Eligibility</vt:lpstr>
      <vt:lpstr>State Employee Retirement System – Defined Benefit Plan Eligibility</vt:lpstr>
      <vt:lpstr>State Employee Retirement System: Spousal, Survivor and Job Related Death Benefits (prior to retirement)</vt:lpstr>
      <vt:lpstr>State Employee Retirement System: Defined Benefit Estimator</vt:lpstr>
      <vt:lpstr>State Employees Retirement System – Estimate Your Benefit</vt:lpstr>
      <vt:lpstr>State Employees Retirement System: Defined Benefit Payment Options (Irrevocable)</vt:lpstr>
      <vt:lpstr>State Employees Retirement System – Estimate Your Benefit – Monthly Payment Options</vt:lpstr>
      <vt:lpstr>State Employees Retirement System: Defined Benefit</vt:lpstr>
      <vt:lpstr>Retirement Cost of Living Increases </vt:lpstr>
      <vt:lpstr>  Retiree Health Benefits   </vt:lpstr>
      <vt:lpstr>State Employee Retiree Health</vt:lpstr>
      <vt:lpstr>State Employee Retiree Health – Actual State Service</vt:lpstr>
      <vt:lpstr>State Employee Retiree Health – Actual State Service cont…</vt:lpstr>
      <vt:lpstr>State Employee Retiree Health</vt:lpstr>
      <vt:lpstr>Retiree Health Benefits </vt:lpstr>
      <vt:lpstr>Retirement Tax Planning </vt:lpstr>
      <vt:lpstr>Applying for Retirement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Suski-Lenczewski, Anna E. (Human Resources)</dc:creator>
  <cp:lastModifiedBy>Ajeti, Valon</cp:lastModifiedBy>
  <cp:revision>6</cp:revision>
  <dcterms:created xsi:type="dcterms:W3CDTF">2021-03-30T20:35:27Z</dcterms:created>
  <dcterms:modified xsi:type="dcterms:W3CDTF">2021-04-28T16:35:20Z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0x010100A19EA311108AFD468F47ADF85C6898E8</vt:lpwstr>
  </property>
</Properties>
</file>