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5" r:id="rId2"/>
    <p:sldId id="891" r:id="rId3"/>
    <p:sldId id="893" r:id="rId4"/>
    <p:sldId id="894" r:id="rId5"/>
    <p:sldId id="895" r:id="rId6"/>
    <p:sldId id="896" r:id="rId7"/>
    <p:sldId id="898" r:id="rId8"/>
    <p:sldId id="900" r:id="rId9"/>
    <p:sldId id="901" r:id="rId10"/>
    <p:sldId id="905" r:id="rId11"/>
    <p:sldId id="906" r:id="rId12"/>
    <p:sldId id="907" r:id="rId13"/>
    <p:sldId id="908" r:id="rId14"/>
    <p:sldId id="909" r:id="rId15"/>
    <p:sldId id="902" r:id="rId16"/>
    <p:sldId id="903" r:id="rId17"/>
    <p:sldId id="962" r:id="rId1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BF7F3"/>
    <a:srgbClr val="996633"/>
    <a:srgbClr val="FF99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8964" autoAdjust="0"/>
  </p:normalViewPr>
  <p:slideViewPr>
    <p:cSldViewPr>
      <p:cViewPr varScale="1">
        <p:scale>
          <a:sx n="116" d="100"/>
          <a:sy n="116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84" y="42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6B3C856-EC49-47E9-AB9C-6BD164116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9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C9E0ACF-4B65-49B6-8BC1-0DF031862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19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5451B9-D5BA-4A49-8257-2F3A688D1BE3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b="1" smtClean="0"/>
              <a:t>Instructions:</a:t>
            </a:r>
          </a:p>
          <a:p>
            <a:pPr marL="228600" indent="-228600" eaLnBrk="1" hangingPunct="1"/>
            <a:r>
              <a:rPr lang="en-US" smtClean="0"/>
              <a:t>Thank your class for making the time to attend today’s class.</a:t>
            </a:r>
          </a:p>
          <a:p>
            <a:pPr marL="228600" indent="-228600" eaLnBrk="1" hangingPunct="1"/>
            <a:endParaRPr lang="en-US" b="1" smtClean="0"/>
          </a:p>
          <a:p>
            <a:pPr marL="228600" indent="-228600" eaLnBrk="1" hangingPunct="1"/>
            <a:r>
              <a:rPr lang="en-US" b="1" smtClean="0"/>
              <a:t>Next Screen:</a:t>
            </a:r>
            <a:r>
              <a:rPr lang="en-US" smtClean="0"/>
              <a:t> </a:t>
            </a:r>
          </a:p>
          <a:p>
            <a:pPr marL="228600" indent="-228600" eaLnBrk="1" hangingPunct="1"/>
            <a:r>
              <a:rPr lang="en-US" smtClean="0"/>
              <a:t>Welcome</a:t>
            </a:r>
          </a:p>
          <a:p>
            <a:pPr marL="228600" indent="-22860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0518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5124BB-239D-440E-85F6-7E1A909D5FAB}" type="slidenum">
              <a:rPr lang="en-US" sz="1200" b="0" smtClean="0"/>
              <a:pPr eaLnBrk="1" hangingPunct="1"/>
              <a:t>10</a:t>
            </a:fld>
            <a:endParaRPr lang="en-US" sz="1200" b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Information: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The report defaults to a Web/PDF document. Either the Type or Format can be updated, as needed, by clicking the down arrow next to the default value.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You can add a UserID to send this report to by clicking on the Distribution link.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Special Note: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The Server Name should not be changed.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Instructions:</a:t>
            </a:r>
            <a:endParaRPr lang="en-US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Click the OK Button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b="1" smtClean="0"/>
          </a:p>
          <a:p>
            <a:pPr marL="228600" indent="-228600" eaLnBrk="1" hangingPunct="1"/>
            <a:r>
              <a:rPr lang="en-US" b="1" smtClean="0"/>
              <a:t>Next Screen: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Attendance Report Run Control page</a:t>
            </a:r>
          </a:p>
        </p:txBody>
      </p:sp>
    </p:spTree>
    <p:extLst>
      <p:ext uri="{BB962C8B-B14F-4D97-AF65-F5344CB8AC3E}">
        <p14:creationId xmlns:p14="http://schemas.microsoft.com/office/powerpoint/2010/main" val="270621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F468BC-2595-4691-85EC-C1CF06155313}" type="slidenum">
              <a:rPr lang="en-US" sz="1200" b="0" smtClean="0"/>
              <a:pPr eaLnBrk="1" hangingPunct="1"/>
              <a:t>11</a:t>
            </a:fld>
            <a:endParaRPr lang="en-US" sz="1200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b="1" dirty="0" smtClean="0"/>
              <a:t>Information:</a:t>
            </a:r>
            <a:r>
              <a:rPr lang="en-US" dirty="0" smtClean="0"/>
              <a:t>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u="sng" dirty="0" smtClean="0">
                <a:solidFill>
                  <a:srgbClr val="0000FF"/>
                </a:solidFill>
              </a:rPr>
              <a:t>Report Manager</a:t>
            </a:r>
            <a:r>
              <a:rPr lang="en-US" dirty="0" smtClean="0"/>
              <a:t>: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dirty="0" smtClean="0"/>
              <a:t>      A.  The report link will not populate on this page until it has run to success.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dirty="0" smtClean="0"/>
              <a:t>	B. You can click the Refresh button until your report link populates, then click that link from the Report Manager page.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2.  </a:t>
            </a:r>
            <a:r>
              <a:rPr lang="en-US" u="sng" dirty="0" smtClean="0">
                <a:solidFill>
                  <a:srgbClr val="0000FF"/>
                </a:solidFill>
              </a:rPr>
              <a:t>Process Monitor</a:t>
            </a:r>
            <a:r>
              <a:rPr lang="en-US" dirty="0" smtClean="0"/>
              <a:t>: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dirty="0" smtClean="0"/>
              <a:t>	A. This link is mostly used when a report you ran is not populating on the Report Manager.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dirty="0" smtClean="0"/>
              <a:t>	B. You can view the status of your report: Queued, Processing, Posted, No Success.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dirty="0" smtClean="0"/>
              <a:t>3.  Process Instance number can be used to find the report again at a later date.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b="1" dirty="0" smtClean="0"/>
              <a:t>Instructions:</a:t>
            </a: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dirty="0" smtClean="0"/>
              <a:t>Click the </a:t>
            </a:r>
            <a:r>
              <a:rPr lang="en-US" u="sng" dirty="0" smtClean="0">
                <a:solidFill>
                  <a:srgbClr val="0000FF"/>
                </a:solidFill>
              </a:rPr>
              <a:t>Report Manager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link.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en-US" b="1" dirty="0" smtClean="0"/>
          </a:p>
          <a:p>
            <a:pPr marL="228600" indent="-228600" eaLnBrk="1" hangingPunct="1">
              <a:defRPr/>
            </a:pPr>
            <a:r>
              <a:rPr lang="en-US" b="1" dirty="0" smtClean="0"/>
              <a:t>Next Screen:</a:t>
            </a:r>
            <a:r>
              <a:rPr lang="en-US" dirty="0" smtClean="0"/>
              <a:t>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dirty="0" smtClean="0"/>
              <a:t>Report Manager (Report link)</a:t>
            </a:r>
          </a:p>
        </p:txBody>
      </p:sp>
    </p:spTree>
    <p:extLst>
      <p:ext uri="{BB962C8B-B14F-4D97-AF65-F5344CB8AC3E}">
        <p14:creationId xmlns:p14="http://schemas.microsoft.com/office/powerpoint/2010/main" val="291917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6EB6E8-78E8-461A-8BE2-D88BA72676FB}" type="slidenum">
              <a:rPr lang="en-US" sz="1200" b="0" smtClean="0"/>
              <a:pPr eaLnBrk="1" hangingPunct="1"/>
              <a:t>12</a:t>
            </a:fld>
            <a:endParaRPr lang="en-US" sz="1200" b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Information: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When the Report link generates (i.e., CTTLR375), your report is ready for you to view.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Instructions:</a:t>
            </a:r>
            <a:endParaRPr lang="en-US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Click the Refresh button until the Name link populates.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Click the </a:t>
            </a:r>
            <a:r>
              <a:rPr lang="en-US" u="sng" smtClean="0"/>
              <a:t>CTTLR375</a:t>
            </a:r>
            <a:r>
              <a:rPr lang="en-US" smtClean="0"/>
              <a:t> link.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b="1" smtClean="0"/>
          </a:p>
          <a:p>
            <a:pPr marL="228600" indent="-228600" eaLnBrk="1" hangingPunct="1"/>
            <a:r>
              <a:rPr lang="en-US" b="1" smtClean="0"/>
              <a:t>Next Screen: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Report (file link)</a:t>
            </a:r>
          </a:p>
        </p:txBody>
      </p:sp>
    </p:spTree>
    <p:extLst>
      <p:ext uri="{BB962C8B-B14F-4D97-AF65-F5344CB8AC3E}">
        <p14:creationId xmlns:p14="http://schemas.microsoft.com/office/powerpoint/2010/main" val="36735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CE73B-5B70-4881-9D56-54AB9A449199}" type="slidenum">
              <a:rPr lang="en-US" sz="1200" b="0" smtClean="0"/>
              <a:pPr eaLnBrk="1" hangingPunct="1"/>
              <a:t>13</a:t>
            </a:fld>
            <a:endParaRPr lang="en-US" sz="1200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Information: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Look for the link that contains an extension with the format requested (i.e., .PDF or .csv)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If other User IDs had been selected to receive the report, they would be listed under Distribute To.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Instructions:</a:t>
            </a:r>
            <a:endParaRPr lang="en-US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Report: Click the </a:t>
            </a:r>
            <a:r>
              <a:rPr lang="en-US" u="sng" smtClean="0"/>
              <a:t>cttlr375_4098.PDF</a:t>
            </a:r>
            <a:r>
              <a:rPr lang="en-US" smtClean="0"/>
              <a:t> link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b="1" smtClean="0"/>
          </a:p>
          <a:p>
            <a:pPr marL="228600" indent="-228600" eaLnBrk="1" hangingPunct="1"/>
            <a:r>
              <a:rPr lang="en-US" b="1" smtClean="0"/>
              <a:t>Next Screen: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Attendance Report (results)</a:t>
            </a:r>
          </a:p>
        </p:txBody>
      </p:sp>
    </p:spTree>
    <p:extLst>
      <p:ext uri="{BB962C8B-B14F-4D97-AF65-F5344CB8AC3E}">
        <p14:creationId xmlns:p14="http://schemas.microsoft.com/office/powerpoint/2010/main" val="176416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8AF4DF-4417-4B9C-82A1-D3B2CD0E688C}" type="slidenum">
              <a:rPr lang="en-US" sz="1200" b="0" smtClean="0"/>
              <a:pPr eaLnBrk="1" hangingPunct="1"/>
              <a:t>14</a:t>
            </a:fld>
            <a:endParaRPr lang="en-US" sz="1200" b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Information: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You can print, save, and close this report with the options at the top of your screen. Reports are only saved in Core-CT for 30 days.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The Page Number, Date and Time the report was run is displayed.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Employee Name and Employee Number are populated.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Up to ten rows of attendance information is displayed on each day. If the employee has more than ten rows of attendance the TRC for the tenth entry will be underlined.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Payable time with a status of PD (Distributed) or CL (Closed) will print to the report.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TRCs that begin with ‘X’ will not be displayed.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Next Screen: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241357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9267CA-8F5C-4D4A-ACCE-590E43AE580E}" type="slidenum">
              <a:rPr lang="en-US" sz="1200" b="0" smtClean="0"/>
              <a:pPr eaLnBrk="1" hangingPunct="1"/>
              <a:t>15</a:t>
            </a:fld>
            <a:endParaRPr lang="en-US" sz="1200" b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n-US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Next Screen: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Knowledge Check</a:t>
            </a:r>
          </a:p>
          <a:p>
            <a:pPr marL="228600" indent="-2286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1386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893327-1B0C-4718-991E-DDB27F57FB3E}" type="slidenum">
              <a:rPr lang="en-US" sz="1200" b="0" smtClean="0"/>
              <a:pPr eaLnBrk="1" hangingPunct="1"/>
              <a:t>16</a:t>
            </a:fld>
            <a:endParaRPr lang="en-US" sz="1200" b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b="1" smtClean="0"/>
              <a:t>Information: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The name of your report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No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PD (Distributed) and CL (Closed)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30 days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Next Screen: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Overall Key Points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3456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587F23-E9A5-4E4C-8C64-CB85BD9FCC91}" type="slidenum">
              <a:rPr lang="en-US" sz="1200" b="0" smtClean="0"/>
              <a:pPr eaLnBrk="1" hangingPunct="1"/>
              <a:t>17</a:t>
            </a:fld>
            <a:endParaRPr lang="en-US" sz="1200" b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b="1" smtClean="0"/>
              <a:t>Information: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Perform exercises as desired.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Encourage them to ask for assistance if needed.</a:t>
            </a:r>
          </a:p>
          <a:p>
            <a:pPr marL="228600" indent="-228600" eaLnBrk="1" hangingPunct="1"/>
            <a:endParaRPr lang="en-US" b="1" smtClean="0"/>
          </a:p>
          <a:p>
            <a:pPr marL="228600" indent="-228600" eaLnBrk="1" hangingPunct="1"/>
            <a:r>
              <a:rPr lang="en-US" b="1" smtClean="0"/>
              <a:t>Instructions:</a:t>
            </a:r>
          </a:p>
          <a:p>
            <a:pPr marL="228600" indent="-228600" eaLnBrk="1" hangingPunct="1"/>
            <a:r>
              <a:rPr lang="en-US" smtClean="0"/>
              <a:t>1. Stroll around room and assist users as needed.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b="1" smtClean="0"/>
              <a:t>Next Screen:</a:t>
            </a:r>
          </a:p>
          <a:p>
            <a:pPr marL="228600" indent="-228600" eaLnBrk="1" hangingPunct="1"/>
            <a:r>
              <a:rPr lang="en-US" smtClean="0"/>
              <a:t>None – 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420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C31620-D836-4C49-BD12-0B8054F50211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Next Screen: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Key Points</a:t>
            </a:r>
          </a:p>
          <a:p>
            <a:pPr marL="228600" indent="-22860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79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A9DCB-694D-4D55-BB4D-95FA8AFBA5BE}" type="slidenum">
              <a:rPr lang="en-US" sz="1200" b="0" smtClean="0"/>
              <a:pPr eaLnBrk="1" hangingPunct="1"/>
              <a:t>3</a:t>
            </a:fld>
            <a:endParaRPr lang="en-US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b="1" smtClean="0"/>
              <a:t>SCENARIO:</a:t>
            </a:r>
          </a:p>
          <a:p>
            <a:pPr marL="228600" indent="-228600" eaLnBrk="1" hangingPunct="1"/>
            <a:r>
              <a:rPr lang="en-US" smtClean="0"/>
              <a:t>Maria Peeps would like to print her attendance report for the previous year.</a:t>
            </a:r>
          </a:p>
          <a:p>
            <a:pPr marL="228600" indent="-228600" eaLnBrk="1" hangingPunct="1"/>
            <a:r>
              <a:rPr lang="en-US" b="1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Next Screen: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Navigation</a:t>
            </a:r>
          </a:p>
          <a:p>
            <a:pPr marL="228600" indent="-22860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769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22C48D-C145-4E48-952F-C11BC82B95D0}" type="slidenum">
              <a:rPr lang="en-US" sz="1200" b="0" smtClean="0"/>
              <a:pPr eaLnBrk="1" hangingPunct="1"/>
              <a:t>4</a:t>
            </a:fld>
            <a:endParaRPr lang="en-US" sz="1200" b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Navigation:</a:t>
            </a:r>
            <a:endParaRPr lang="en-US" smtClean="0"/>
          </a:p>
          <a:p>
            <a:pPr eaLnBrk="1" hangingPunct="1"/>
            <a:r>
              <a:rPr lang="en-US" b="1" smtClean="0"/>
              <a:t>Main Menu </a:t>
            </a:r>
            <a:r>
              <a:rPr lang="en-US" smtClean="0"/>
              <a:t>&gt;</a:t>
            </a:r>
            <a:r>
              <a:rPr lang="en-US" b="1" smtClean="0"/>
              <a:t> Self Service</a:t>
            </a:r>
            <a:r>
              <a:rPr lang="en-US" smtClean="0"/>
              <a:t> &gt; Time and Labor &gt; Reports &gt; Attendance Report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Next Screen:</a:t>
            </a:r>
          </a:p>
          <a:p>
            <a:pPr eaLnBrk="1" hangingPunct="1"/>
            <a:r>
              <a:rPr lang="en-US" smtClean="0"/>
              <a:t>Navigation (cont.)</a:t>
            </a:r>
          </a:p>
        </p:txBody>
      </p:sp>
    </p:spTree>
    <p:extLst>
      <p:ext uri="{BB962C8B-B14F-4D97-AF65-F5344CB8AC3E}">
        <p14:creationId xmlns:p14="http://schemas.microsoft.com/office/powerpoint/2010/main" val="2847621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9E6384-9A74-45C5-8713-4E62BF5F29FD}" type="slidenum">
              <a:rPr lang="en-US" sz="1200" b="0" smtClean="0"/>
              <a:pPr eaLnBrk="1" hangingPunct="1"/>
              <a:t>5</a:t>
            </a:fld>
            <a:endParaRPr lang="en-US" sz="1200" b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Navigation:</a:t>
            </a:r>
            <a:endParaRPr lang="en-US" smtClean="0"/>
          </a:p>
          <a:p>
            <a:pPr eaLnBrk="1" hangingPunct="1"/>
            <a:r>
              <a:rPr lang="en-US" smtClean="0"/>
              <a:t>Main Menu &gt;</a:t>
            </a:r>
            <a:r>
              <a:rPr lang="en-US" b="1" smtClean="0"/>
              <a:t> </a:t>
            </a:r>
            <a:r>
              <a:rPr lang="en-US" smtClean="0"/>
              <a:t>Self Service &gt; </a:t>
            </a:r>
            <a:r>
              <a:rPr lang="en-US" b="1" smtClean="0"/>
              <a:t>Time and Labor </a:t>
            </a:r>
            <a:r>
              <a:rPr lang="en-US" smtClean="0"/>
              <a:t>&gt; Reports &gt; Attendance Report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Next Screen:</a:t>
            </a:r>
          </a:p>
          <a:p>
            <a:pPr eaLnBrk="1" hangingPunct="1"/>
            <a:r>
              <a:rPr lang="en-US" smtClean="0"/>
              <a:t>Navigation (cont.)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58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6C3CAA-8D5E-48D3-B2E3-B32A108D972E}" type="slidenum">
              <a:rPr lang="en-US" sz="1200" b="0" smtClean="0"/>
              <a:pPr eaLnBrk="1" hangingPunct="1"/>
              <a:t>6</a:t>
            </a:fld>
            <a:endParaRPr lang="en-US" sz="1200" b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Navigation:</a:t>
            </a:r>
            <a:endParaRPr lang="en-US" smtClean="0"/>
          </a:p>
          <a:p>
            <a:pPr eaLnBrk="1" hangingPunct="1"/>
            <a:r>
              <a:rPr lang="en-US" smtClean="0"/>
              <a:t>Main Menu &gt;</a:t>
            </a:r>
            <a:r>
              <a:rPr lang="en-US" b="1" smtClean="0"/>
              <a:t> </a:t>
            </a:r>
            <a:r>
              <a:rPr lang="en-US" smtClean="0"/>
              <a:t>Self Service &gt; Time and Labor &gt; </a:t>
            </a:r>
            <a:r>
              <a:rPr lang="en-US" b="1" smtClean="0"/>
              <a:t>Reports</a:t>
            </a:r>
            <a:r>
              <a:rPr lang="en-US" smtClean="0"/>
              <a:t> &gt; Attendance Report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Next Screen:</a:t>
            </a:r>
          </a:p>
          <a:p>
            <a:pPr eaLnBrk="1" hangingPunct="1"/>
            <a:r>
              <a:rPr lang="en-US" smtClean="0"/>
              <a:t>Navigation (cont.)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646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168954-6DA8-4065-A832-0A6612A2B5D4}" type="slidenum">
              <a:rPr lang="en-US" sz="1200" b="0" smtClean="0"/>
              <a:pPr eaLnBrk="1" hangingPunct="1"/>
              <a:t>7</a:t>
            </a:fld>
            <a:endParaRPr lang="en-US" sz="1200" b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b="1" smtClean="0"/>
              <a:t>Information: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Add a New Value: If you have not previously run a report, use this option to create a new Run Control.</a:t>
            </a:r>
          </a:p>
          <a:p>
            <a:pPr marL="228600" indent="-228600" eaLnBrk="1" hangingPunct="1"/>
            <a:endParaRPr lang="en-US" b="1" smtClean="0"/>
          </a:p>
          <a:p>
            <a:pPr marL="228600" indent="-228600" eaLnBrk="1" hangingPunct="1"/>
            <a:r>
              <a:rPr lang="en-US" b="1" smtClean="0"/>
              <a:t>Instructions: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Enter a Run Control ID</a:t>
            </a:r>
          </a:p>
          <a:p>
            <a:pPr marL="228600" indent="-228600" eaLnBrk="1" hangingPunct="1"/>
            <a:endParaRPr lang="en-US" b="1" smtClean="0"/>
          </a:p>
          <a:p>
            <a:pPr marL="228600" indent="-228600" eaLnBrk="1" hangingPunct="1"/>
            <a:r>
              <a:rPr lang="en-US" b="1" smtClean="0"/>
              <a:t>Next Screen:</a:t>
            </a:r>
          </a:p>
          <a:p>
            <a:pPr marL="228600" indent="-228600" eaLnBrk="1" hangingPunct="1"/>
            <a:r>
              <a:rPr lang="en-US" smtClean="0"/>
              <a:t>Attendance Report – Add a New Value</a:t>
            </a:r>
          </a:p>
        </p:txBody>
      </p:sp>
    </p:spTree>
    <p:extLst>
      <p:ext uri="{BB962C8B-B14F-4D97-AF65-F5344CB8AC3E}">
        <p14:creationId xmlns:p14="http://schemas.microsoft.com/office/powerpoint/2010/main" val="2300602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97A5BF-34ED-4FFD-BF69-DD4D86C08A80}" type="slidenum">
              <a:rPr lang="en-US" sz="1200" b="0" smtClean="0"/>
              <a:pPr eaLnBrk="1" hangingPunct="1"/>
              <a:t>8</a:t>
            </a:fld>
            <a:endParaRPr lang="en-US" sz="1200" b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Information: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A new Run Control ID has default values as displayed.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Report Parameters help to expand or limit searches.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You can run a report for a one year period.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You can choose the month the report begins with.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You can elect to include the Accrual Page.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Next Screen: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Update Report Parameters</a:t>
            </a:r>
          </a:p>
        </p:txBody>
      </p:sp>
    </p:spTree>
    <p:extLst>
      <p:ext uri="{BB962C8B-B14F-4D97-AF65-F5344CB8AC3E}">
        <p14:creationId xmlns:p14="http://schemas.microsoft.com/office/powerpoint/2010/main" val="472705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FB77EE-D04E-4A45-89DD-5E6DD7B39D19}" type="slidenum">
              <a:rPr lang="en-US" sz="1200" b="0" smtClean="0"/>
              <a:pPr eaLnBrk="1" hangingPunct="1"/>
              <a:t>9</a:t>
            </a:fld>
            <a:endParaRPr lang="en-US" sz="1200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Information: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When you click Run, this report’s parameters are automatically saved.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 smtClean="0"/>
              <a:t>Instructions:</a:t>
            </a:r>
            <a:endParaRPr lang="en-US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Update the Year to 2012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Click the Run Button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b="1" smtClean="0"/>
          </a:p>
          <a:p>
            <a:pPr marL="228600" indent="-228600" eaLnBrk="1" hangingPunct="1"/>
            <a:r>
              <a:rPr lang="en-US" b="1" smtClean="0"/>
              <a:t>Next Screen:</a:t>
            </a:r>
            <a:r>
              <a:rPr lang="en-US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Process Scheduler Request</a:t>
            </a:r>
          </a:p>
        </p:txBody>
      </p:sp>
    </p:spTree>
    <p:extLst>
      <p:ext uri="{BB962C8B-B14F-4D97-AF65-F5344CB8AC3E}">
        <p14:creationId xmlns:p14="http://schemas.microsoft.com/office/powerpoint/2010/main" val="85158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0" y="0"/>
          <a:ext cx="9144000" cy="28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Photo Editor Photo" r:id="rId3" imgW="6171429" imgH="1905266" progId="MSPhotoEd.3">
                  <p:embed/>
                </p:oleObj>
              </mc:Choice>
              <mc:Fallback>
                <p:oleObj name="Photo Editor Photo" r:id="rId3" imgW="6171429" imgH="190526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85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D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062288"/>
            <a:ext cx="9144000" cy="38100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3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1DBFC-1568-4FD0-B2E8-58AC60D3F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2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A6897-BD1D-49A4-909B-85B07756E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4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1691-FEDB-4D3F-8731-B58ABF745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838200"/>
            <a:ext cx="8229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6D044-A3F7-410F-B872-2718D8066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0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FEF5F-EAC8-4E8F-95E9-8C84E56A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6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99A06-7437-4289-B63E-D2014CB74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C55C8-ED8F-4476-9159-E1E16E367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BC6E-8E58-41B4-BC6D-B5774A6FD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4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702D3-277E-49B1-BCA6-82B66B35D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A2C3-0546-4EF6-80B4-577CF4BD6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0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CD24D-1854-4722-BF3C-CE525CD67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5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5C96-76A9-4632-889E-E1F2A2F6F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0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77788" y="6497638"/>
          <a:ext cx="98266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16" imgW="6171429" imgH="1905266" progId="MSPhotoEd.3">
                  <p:embed/>
                </p:oleObj>
              </mc:Choice>
              <mc:Fallback>
                <p:oleObj name="Photo Editor Photo" r:id="rId16" imgW="6171429" imgH="1905266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6497638"/>
                        <a:ext cx="982662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D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704051F-0574-41A9-B6A2-027DF94E8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7013" algn="l" rtl="0" eaLnBrk="0" fontAlgn="base" hangingPunct="0">
        <a:spcBef>
          <a:spcPct val="50000"/>
        </a:spcBef>
        <a:spcAft>
          <a:spcPct val="20000"/>
        </a:spcAft>
        <a:buClr>
          <a:srgbClr val="003399"/>
        </a:buClr>
        <a:buSzPct val="115000"/>
        <a:buChar char="•"/>
        <a:defRPr b="1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20000"/>
        </a:spcAft>
        <a:buClr>
          <a:srgbClr val="003399"/>
        </a:buClr>
        <a:buSzPct val="75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20000"/>
        </a:spcAft>
        <a:buClr>
          <a:srgbClr val="003399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003399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20000"/>
        </a:spcBef>
        <a:spcAft>
          <a:spcPct val="20000"/>
        </a:spcAft>
        <a:buClr>
          <a:srgbClr val="003399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20000"/>
        </a:spcAft>
        <a:buClr>
          <a:srgbClr val="003399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20000"/>
        </a:spcAft>
        <a:buClr>
          <a:srgbClr val="003399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20000"/>
        </a:spcAft>
        <a:buClr>
          <a:srgbClr val="003399"/>
        </a:buClr>
        <a:buFont typeface="Arial" charset="0"/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winiarskib1@southernct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ddiol1@southernct.edu?subject=Payroll%20Question" TargetMode="External"/><Relationship Id="rId5" Type="http://schemas.openxmlformats.org/officeDocument/2006/relationships/hyperlink" Target="mailto:xayasonek1@southernct.edu?subject=From%20Payroll%20Website" TargetMode="External"/><Relationship Id="rId4" Type="http://schemas.openxmlformats.org/officeDocument/2006/relationships/hyperlink" Target="mailto:Pereirak1@southernct.edu?subject=From%20Payroll%20Websit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43000" y="3082925"/>
            <a:ext cx="68580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</a:rPr>
              <a:t>Southern Connecticut State University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Core-CT 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Time and Labor Employee Self Service: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Running Attendance Report</a:t>
            </a:r>
            <a:endParaRPr lang="en-US" sz="20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3"/>
    </mc:Choice>
    <mc:Fallback xmlns="">
      <p:transition spd="slow" advTm="116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E3F87E-69EE-41F0-8C07-242A53B45EA6}" type="slidenum">
              <a:rPr lang="en-US" sz="1400" b="0" smtClean="0"/>
              <a:pPr eaLnBrk="1" hangingPunct="1"/>
              <a:t>10</a:t>
            </a:fld>
            <a:endParaRPr lang="en-US" sz="1400" b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Attendance Report 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248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200400" y="5346700"/>
            <a:ext cx="4419600" cy="10668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Once Run is clicked you will be brought to the Process Scheduler Request screen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/>
              <a:t>All fields are populated by the system and should not be changed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Simply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click the OK button to run report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2" idx="1"/>
          </p:cNvCxnSpPr>
          <p:nvPr/>
        </p:nvCxnSpPr>
        <p:spPr bwMode="auto">
          <a:xfrm flipH="1" flipV="1">
            <a:off x="990600" y="5257800"/>
            <a:ext cx="2209800" cy="6223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08"/>
    </mc:Choice>
    <mc:Fallback xmlns="">
      <p:transition spd="slow" advTm="2840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BD8415-68FD-47CE-A20C-87F93AA170EC}" type="slidenum">
              <a:rPr lang="en-US" sz="1400" b="0" smtClean="0"/>
              <a:pPr eaLnBrk="1" hangingPunct="1"/>
              <a:t>11</a:t>
            </a:fld>
            <a:endParaRPr lang="en-US" sz="1400" b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Attendance Report </a:t>
            </a:r>
          </a:p>
        </p:txBody>
      </p:sp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477000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372100" y="3200400"/>
            <a:ext cx="3276600" cy="14478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/>
              <a:t>A Process Instance Number has been created 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Reports are saved by the system for 30 days.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200" dirty="0" smtClean="0"/>
              <a:t>This Process Instance number can be used to view this report for the next 30 days.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 bwMode="auto">
          <a:xfrm flipH="1" flipV="1">
            <a:off x="6934200" y="2743200"/>
            <a:ext cx="762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3663950" y="5410200"/>
            <a:ext cx="2019300" cy="6858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Click on the “Report Manager” link to access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report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686300" y="2514600"/>
            <a:ext cx="495300" cy="2895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05"/>
    </mc:Choice>
    <mc:Fallback xmlns="">
      <p:transition spd="slow" advTm="3890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686" x="6900863" y="2786063"/>
          <p14:tracePt t="7771" x="6918325" y="2786063"/>
          <p14:tracePt t="7779" x="6961188" y="2786063"/>
          <p14:tracePt t="7790" x="7037388" y="2811463"/>
          <p14:tracePt t="7791" x="7278688" y="2854325"/>
          <p14:tracePt t="7816" x="7440613" y="2879725"/>
          <p14:tracePt t="7841" x="7500938" y="2897188"/>
          <p14:tracePt t="8028" x="7508875" y="2897188"/>
          <p14:tracePt t="8035" x="7518400" y="2897188"/>
          <p14:tracePt t="8052" x="7526338" y="2897188"/>
          <p14:tracePt t="8057" x="7543800" y="2897188"/>
          <p14:tracePt t="8067" x="7604125" y="2897188"/>
          <p14:tracePt t="8092" x="7637463" y="2889250"/>
          <p14:tracePt t="8117" x="7654925" y="2879725"/>
          <p14:tracePt t="8141" x="7664450" y="2871788"/>
          <p14:tracePt t="8167" x="7672388" y="2863850"/>
          <p14:tracePt t="8192" x="7689850" y="2846388"/>
          <p14:tracePt t="8218" x="7723188" y="2836863"/>
          <p14:tracePt t="8243" x="7758113" y="2820988"/>
          <p14:tracePt t="8268" x="7766050" y="2803525"/>
          <p14:tracePt t="8332" x="7775575" y="2803525"/>
          <p14:tracePt t="8332" x="7775575" y="2794000"/>
          <p14:tracePt t="8342" x="7783513" y="2786063"/>
          <p14:tracePt t="8368" x="7793038" y="2786063"/>
          <p14:tracePt t="8393" x="7793038" y="2768600"/>
          <p14:tracePt t="8418" x="7800975" y="2768600"/>
          <p14:tracePt t="8444" x="7808913" y="2760663"/>
          <p14:tracePt t="8467" x="7818438" y="2760663"/>
          <p14:tracePt t="8493" x="7826375" y="2751138"/>
          <p14:tracePt t="8518" x="7835900" y="2743200"/>
          <p14:tracePt t="8543" x="7843838" y="2735263"/>
          <p14:tracePt t="8568" x="7851775" y="2725738"/>
          <p14:tracePt t="8593" x="7861300" y="2717800"/>
          <p14:tracePt t="8619" x="7861300" y="2708275"/>
          <p14:tracePt t="8692" x="7861300" y="2700338"/>
          <p14:tracePt t="8716" x="7861300" y="2692400"/>
          <p14:tracePt t="8727" x="7869238" y="2692400"/>
          <p14:tracePt t="8728" x="7869238" y="2682875"/>
          <p14:tracePt t="8743" x="7869238" y="2674938"/>
          <p14:tracePt t="8768" x="7878763" y="2674938"/>
          <p14:tracePt t="8931" x="7878763" y="2665413"/>
          <p14:tracePt t="8981" x="7878763" y="2657475"/>
          <p14:tracePt t="9003" x="7878763" y="2649538"/>
          <p14:tracePt t="9019" x="7878763" y="2640013"/>
          <p14:tracePt t="9051" x="7878763" y="2632075"/>
          <p14:tracePt t="9106" x="7878763" y="2622550"/>
          <p14:tracePt t="9138" x="7869238" y="2622550"/>
          <p14:tracePt t="9171" x="7869238" y="2614613"/>
          <p14:tracePt t="9234" x="7869238" y="2606675"/>
          <p14:tracePt t="9253" x="7861300" y="2606675"/>
          <p14:tracePt t="9257" x="7861300" y="2597150"/>
          <p14:tracePt t="9315" x="7861300" y="2589213"/>
          <p14:tracePt t="9450" x="7851775" y="2589213"/>
          <p14:tracePt t="9450" x="7851775" y="2579688"/>
          <p14:tracePt t="9467" x="7843838" y="2579688"/>
          <p14:tracePt t="9499" x="7843838" y="2571750"/>
          <p14:tracePt t="9570" x="7835900" y="2571750"/>
          <p14:tracePt t="9610" x="7835900" y="2563813"/>
          <p14:tracePt t="9617" x="7826375" y="2563813"/>
          <p14:tracePt t="9629" x="7808913" y="2554288"/>
          <p14:tracePt t="9645" x="7800975" y="2546350"/>
          <p14:tracePt t="9670" x="7775575" y="2536825"/>
          <p14:tracePt t="9695" x="7775575" y="2528888"/>
          <p14:tracePt t="9795" x="7766050" y="2528888"/>
          <p14:tracePt t="9802" x="7758113" y="2528888"/>
          <p14:tracePt t="9826" x="7750175" y="2528888"/>
          <p14:tracePt t="9845" x="7740650" y="2528888"/>
          <p14:tracePt t="9846" x="7732713" y="2528888"/>
          <p14:tracePt t="9947" x="7723188" y="2528888"/>
          <p14:tracePt t="9955" x="7715250" y="2528888"/>
          <p14:tracePt t="10026" x="7697788" y="2528888"/>
          <p14:tracePt t="10034" x="7689850" y="2528888"/>
          <p14:tracePt t="10042" x="7680325" y="2528888"/>
          <p14:tracePt t="10091" x="7672388" y="2528888"/>
          <p14:tracePt t="10107" x="7654925" y="2528888"/>
          <p14:tracePt t="10226" x="7646988" y="2528888"/>
          <p14:tracePt t="10242" x="7637463" y="2528888"/>
          <p14:tracePt t="11314" x="7637463" y="2520950"/>
          <p14:tracePt t="11323" x="7629525" y="2520950"/>
          <p14:tracePt t="11333" x="7621588" y="2520950"/>
          <p14:tracePt t="11334" x="7604125" y="2520950"/>
          <p14:tracePt t="11538" x="7594600" y="2520950"/>
          <p14:tracePt t="11546" x="7586663" y="2520950"/>
          <p14:tracePt t="11554" x="7578725" y="2520950"/>
          <p14:tracePt t="11634" x="7569200" y="2520950"/>
          <p14:tracePt t="11659" x="7561263" y="2520950"/>
          <p14:tracePt t="11706" x="7551738" y="2520950"/>
          <p14:tracePt t="11715" x="7543800" y="2520950"/>
          <p14:tracePt t="11810" x="7535863" y="2520950"/>
          <p14:tracePt t="11827" x="7526338" y="2520950"/>
          <p14:tracePt t="11834" x="7518400" y="2520950"/>
          <p14:tracePt t="11904" x="0" y="0"/>
        </p14:tracePtLst>
        <p14:tracePtLst>
          <p14:tracePt t="16358" x="6249988" y="2493963"/>
          <p14:tracePt t="16970" x="6249988" y="2478088"/>
          <p14:tracePt t="16978" x="6283325" y="2478088"/>
          <p14:tracePt t="16989" x="6335713" y="2486025"/>
          <p14:tracePt t="16990" x="6421438" y="2503488"/>
          <p14:tracePt t="17015" x="6557963" y="2528888"/>
          <p14:tracePt t="17040" x="6608763" y="2528888"/>
          <p14:tracePt t="17065" x="6618288" y="2528888"/>
          <p14:tracePt t="17186" x="6626225" y="2528888"/>
          <p14:tracePt t="17202" x="6643688" y="2528888"/>
          <p14:tracePt t="17215" x="6661150" y="2528888"/>
          <p14:tracePt t="17216" x="6711950" y="2528888"/>
          <p14:tracePt t="17241" x="6754813" y="2528888"/>
          <p14:tracePt t="17266" x="6764338" y="2528888"/>
          <p14:tracePt t="17402" x="6772275" y="2528888"/>
          <p14:tracePt t="17410" x="6780213" y="2528888"/>
          <p14:tracePt t="17418" x="6797675" y="2528888"/>
          <p14:tracePt t="17419" x="6823075" y="2528888"/>
          <p14:tracePt t="17419" x="6840538" y="2520950"/>
          <p14:tracePt t="17442" x="6865938" y="2520950"/>
          <p14:tracePt t="17466" x="6900863" y="2520950"/>
          <p14:tracePt t="17570" x="6900863" y="2511425"/>
          <p14:tracePt t="17578" x="6918325" y="2511425"/>
          <p14:tracePt t="17586" x="6918325" y="2503488"/>
          <p14:tracePt t="17591" x="6935788" y="2503488"/>
          <p14:tracePt t="17616" x="6943725" y="2493963"/>
          <p14:tracePt t="17616" x="6951663" y="2493963"/>
          <p14:tracePt t="17642" x="6961188" y="2478088"/>
          <p14:tracePt t="17667" x="6969125" y="2478088"/>
          <p14:tracePt t="17691" x="6978650" y="2468563"/>
          <p14:tracePt t="17717" x="6978650" y="2460625"/>
          <p14:tracePt t="17742" x="6986588" y="2443163"/>
          <p14:tracePt t="17767" x="6986588" y="2435225"/>
          <p14:tracePt t="17792" x="6986588" y="2417763"/>
          <p14:tracePt t="17817" x="6994525" y="2400300"/>
          <p14:tracePt t="17842" x="7004050" y="2392363"/>
          <p14:tracePt t="17867" x="7004050" y="2374900"/>
          <p14:tracePt t="17892" x="7004050" y="2365375"/>
          <p14:tracePt t="17986" x="7004050" y="2357438"/>
          <p14:tracePt t="18018" x="7004050" y="2349500"/>
          <p14:tracePt t="18026" x="7011988" y="2349500"/>
          <p14:tracePt t="18027" x="7011988" y="2332038"/>
          <p14:tracePt t="18043" x="7011988" y="2314575"/>
          <p14:tracePt t="18068" x="7011988" y="2297113"/>
          <p14:tracePt t="18093" x="7011988" y="2289175"/>
          <p14:tracePt t="18118" x="7011988" y="2271713"/>
          <p14:tracePt t="18143" x="7011988" y="2263775"/>
          <p14:tracePt t="18168" x="6994525" y="2236788"/>
          <p14:tracePt t="18193" x="6986588" y="2220913"/>
          <p14:tracePt t="18218" x="6969125" y="2203450"/>
          <p14:tracePt t="18243" x="6961188" y="2193925"/>
          <p14:tracePt t="18268" x="6961188" y="2185988"/>
          <p14:tracePt t="18294" x="6943725" y="2178050"/>
          <p14:tracePt t="18319" x="6926263" y="2160588"/>
          <p14:tracePt t="18344" x="6908800" y="2151063"/>
          <p14:tracePt t="18368" x="6892925" y="2143125"/>
          <p14:tracePt t="18368" x="6883400" y="2143125"/>
          <p14:tracePt t="18394" x="6875463" y="2135188"/>
          <p14:tracePt t="18419" x="6850063" y="2125663"/>
          <p14:tracePt t="18444" x="6832600" y="2117725"/>
          <p14:tracePt t="18469" x="6823075" y="2108200"/>
          <p14:tracePt t="18494" x="6815138" y="2108200"/>
          <p14:tracePt t="18519" x="6797675" y="2108200"/>
          <p14:tracePt t="18578" x="6789738" y="2108200"/>
          <p14:tracePt t="18595" x="6780213" y="2108200"/>
          <p14:tracePt t="18595" x="6754813" y="2108200"/>
          <p14:tracePt t="18619" x="6737350" y="2108200"/>
          <p14:tracePt t="18722" x="6729413" y="2108200"/>
          <p14:tracePt t="18730" x="6721475" y="2108200"/>
          <p14:tracePt t="18738" x="6711950" y="2108200"/>
          <p14:tracePt t="18744" x="6704013" y="2108200"/>
          <p14:tracePt t="18818" x="6694488" y="2108200"/>
          <p14:tracePt t="18834" x="6686550" y="2108200"/>
          <p14:tracePt t="18845" x="6678613" y="2108200"/>
          <p14:tracePt t="18890" x="6669088" y="2108200"/>
          <p14:tracePt t="18906" x="6661150" y="2108200"/>
          <p14:tracePt t="18922" x="6651625" y="2108200"/>
          <p14:tracePt t="18962" x="6643688" y="2108200"/>
          <p14:tracePt t="18970" x="6635750" y="2108200"/>
          <p14:tracePt t="18971" x="6635750" y="2117725"/>
          <p14:tracePt t="19026" x="6626225" y="2117725"/>
          <p14:tracePt t="19028" x="6618288" y="2117725"/>
          <p14:tracePt t="19049" x="6600825" y="2117725"/>
          <p14:tracePt t="19071" x="6592888" y="2125663"/>
          <p14:tracePt t="19097" x="6575425" y="2125663"/>
          <p14:tracePt t="19122" x="6565900" y="2125663"/>
          <p14:tracePt t="19146" x="6550025" y="2143125"/>
          <p14:tracePt t="19211" x="6540500" y="2143125"/>
          <p14:tracePt t="19235" x="6532563" y="2143125"/>
          <p14:tracePt t="19251" x="6523038" y="2151063"/>
          <p14:tracePt t="19259" x="6507163" y="2160588"/>
          <p14:tracePt t="19271" x="6480175" y="2168525"/>
          <p14:tracePt t="19297" x="6472238" y="2178050"/>
          <p14:tracePt t="19363" x="6464300" y="2178050"/>
          <p14:tracePt t="19379" x="6454775" y="2185988"/>
          <p14:tracePt t="19380" x="6446838" y="2185988"/>
          <p14:tracePt t="19397" x="6446838" y="2193925"/>
          <p14:tracePt t="19499" x="6437313" y="2193925"/>
          <p14:tracePt t="19515" x="6421438" y="2193925"/>
          <p14:tracePt t="19533" x="6411913" y="2193925"/>
          <p14:tracePt t="19533" x="6411913" y="2203450"/>
          <p14:tracePt t="19548" x="6394450" y="2211388"/>
          <p14:tracePt t="19659" x="6386513" y="2211388"/>
          <p14:tracePt t="19667" x="6386513" y="2220913"/>
          <p14:tracePt t="19675" x="6378575" y="2220913"/>
          <p14:tracePt t="19682" x="6369050" y="2220913"/>
          <p14:tracePt t="19771" x="6361113" y="2228850"/>
          <p14:tracePt t="19787" x="6343650" y="2236788"/>
          <p14:tracePt t="19788" x="6343650" y="2246313"/>
          <p14:tracePt t="19798" x="6326188" y="2254250"/>
          <p14:tracePt t="19824" x="6318250" y="2271713"/>
          <p14:tracePt t="19849" x="6308725" y="2271713"/>
          <p14:tracePt t="19874" x="6300788" y="2289175"/>
          <p14:tracePt t="19899" x="6283325" y="2289175"/>
          <p14:tracePt t="19924" x="6275388" y="2306638"/>
          <p14:tracePt t="19949" x="6265863" y="2314575"/>
          <p14:tracePt t="19974" x="6257925" y="2322513"/>
          <p14:tracePt t="19999" x="6249988" y="2332038"/>
          <p14:tracePt t="20024" x="6240463" y="2339975"/>
          <p14:tracePt t="20115" x="6240463" y="2349500"/>
          <p14:tracePt t="20131" x="6240463" y="2357438"/>
          <p14:tracePt t="20139" x="6232525" y="2365375"/>
          <p14:tracePt t="20141" x="6223000" y="2374900"/>
          <p14:tracePt t="20149" x="6223000" y="2392363"/>
          <p14:tracePt t="20227" x="6223000" y="2400300"/>
          <p14:tracePt t="20276" x="6215063" y="2400300"/>
          <p14:tracePt t="20284" x="6215063" y="2408238"/>
          <p14:tracePt t="20284" x="6215063" y="2417763"/>
          <p14:tracePt t="20301" x="6215063" y="2425700"/>
          <p14:tracePt t="20302" x="6207125" y="2425700"/>
          <p14:tracePt t="20364" x="6207125" y="2435225"/>
          <p14:tracePt t="20406" x="6207125" y="2443163"/>
          <p14:tracePt t="20444" x="6207125" y="2451100"/>
          <p14:tracePt t="20564" x="6207125" y="2460625"/>
          <p14:tracePt t="20572" x="6207125" y="2468563"/>
          <p14:tracePt t="20588" x="6207125" y="2478088"/>
          <p14:tracePt t="20601" x="6207125" y="2486025"/>
          <p14:tracePt t="20602" x="6207125" y="2503488"/>
          <p14:tracePt t="20627" x="6207125" y="2520950"/>
          <p14:tracePt t="20651" x="6215063" y="2546350"/>
          <p14:tracePt t="20677" x="6215063" y="2563813"/>
          <p14:tracePt t="20701" x="6232525" y="2579688"/>
          <p14:tracePt t="20727" x="6232525" y="2597150"/>
          <p14:tracePt t="20753" x="6240463" y="2614613"/>
          <p14:tracePt t="20777" x="6249988" y="2640013"/>
          <p14:tracePt t="20802" x="6265863" y="2674938"/>
          <p14:tracePt t="20827" x="6292850" y="2725738"/>
          <p14:tracePt t="20852" x="6308725" y="2735263"/>
          <p14:tracePt t="20877" x="6308725" y="2743200"/>
          <p14:tracePt t="20948" x="0" y="0"/>
        </p14:tracePtLst>
        <p14:tracePtLst>
          <p14:tracePt t="32994" x="5264150" y="2486025"/>
          <p14:tracePt t="33618" x="5289550" y="2511425"/>
          <p14:tracePt t="33626" x="5340350" y="2536825"/>
          <p14:tracePt t="33634" x="5443538" y="2579688"/>
          <p14:tracePt t="33644" x="5537200" y="2622550"/>
          <p14:tracePt t="33660" x="5683250" y="2692400"/>
          <p14:tracePt t="33686" x="5751513" y="2725738"/>
          <p14:tracePt t="33711" x="5761038" y="2743200"/>
          <p14:tracePt t="33930" x="5761038" y="2735263"/>
          <p14:tracePt t="33938" x="5768975" y="2735263"/>
          <p14:tracePt t="33945" x="5786438" y="2725738"/>
          <p14:tracePt t="33961" x="5846763" y="2700338"/>
          <p14:tracePt t="33987" x="5880100" y="2674938"/>
          <p14:tracePt t="34011" x="5907088" y="2649538"/>
          <p14:tracePt t="34037" x="5922963" y="2632075"/>
          <p14:tracePt t="34061" x="5932488" y="2622550"/>
          <p14:tracePt t="34087" x="5949950" y="2614613"/>
          <p14:tracePt t="34111" x="5957888" y="2597150"/>
          <p14:tracePt t="34137" x="5975350" y="2571750"/>
          <p14:tracePt t="34162" x="5992813" y="2554288"/>
          <p14:tracePt t="34187" x="6000750" y="2536825"/>
          <p14:tracePt t="34212" x="6008688" y="2511425"/>
          <p14:tracePt t="34237" x="6018213" y="2493963"/>
          <p14:tracePt t="34263" x="6026150" y="2478088"/>
          <p14:tracePt t="34287" x="6035675" y="2451100"/>
          <p14:tracePt t="34313" x="6043613" y="2425700"/>
          <p14:tracePt t="34338" x="6051550" y="2374900"/>
          <p14:tracePt t="34363" x="6051550" y="2349500"/>
          <p14:tracePt t="34388" x="6051550" y="2322513"/>
          <p14:tracePt t="34413" x="6051550" y="2297113"/>
          <p14:tracePt t="34438" x="6051550" y="2279650"/>
          <p14:tracePt t="34463" x="6051550" y="2263775"/>
          <p14:tracePt t="34488" x="6051550" y="2254250"/>
          <p14:tracePt t="34513" x="6051550" y="2236788"/>
          <p14:tracePt t="34538" x="6051550" y="2211388"/>
          <p14:tracePt t="34563" x="6043613" y="2193925"/>
          <p14:tracePt t="34588" x="6035675" y="2185988"/>
          <p14:tracePt t="34613" x="6035675" y="2168525"/>
          <p14:tracePt t="34638" x="6026150" y="2160588"/>
          <p14:tracePt t="34689" x="6018213" y="2160588"/>
          <p14:tracePt t="34690" x="6008688" y="2160588"/>
          <p14:tracePt t="34713" x="6000750" y="2151063"/>
          <p14:tracePt t="34739" x="5983288" y="2151063"/>
          <p14:tracePt t="34764" x="5975350" y="2151063"/>
          <p14:tracePt t="34834" x="5965825" y="2151063"/>
          <p14:tracePt t="34840" x="5940425" y="2151063"/>
          <p14:tracePt t="34847" x="5922963" y="2143125"/>
          <p14:tracePt t="34864" x="5864225" y="2143125"/>
          <p14:tracePt t="34889" x="5811838" y="2143125"/>
          <p14:tracePt t="34914" x="5751513" y="2143125"/>
          <p14:tracePt t="34939" x="5718175" y="2135188"/>
          <p14:tracePt t="34964" x="5692775" y="2135188"/>
          <p14:tracePt t="34989" x="5675313" y="2135188"/>
          <p14:tracePt t="35014" x="5657850" y="2135188"/>
          <p14:tracePt t="35039" x="5614988" y="2125663"/>
          <p14:tracePt t="35064" x="5564188" y="2125663"/>
          <p14:tracePt t="35089" x="5503863" y="2125663"/>
          <p14:tracePt t="35115" x="5461000" y="2117725"/>
          <p14:tracePt t="35139" x="5426075" y="2117725"/>
          <p14:tracePt t="35226" x="5418138" y="2117725"/>
          <p14:tracePt t="35233" x="5408613" y="2117725"/>
          <p14:tracePt t="35242" x="5400675" y="2117725"/>
          <p14:tracePt t="35250" x="5357813" y="2117725"/>
          <p14:tracePt t="35250" x="5340350" y="2117725"/>
          <p14:tracePt t="35266" x="5307013" y="2117725"/>
          <p14:tracePt t="35290" x="5254625" y="2117725"/>
          <p14:tracePt t="35315" x="5246688" y="2117725"/>
          <p14:tracePt t="35340" x="5229225" y="2117725"/>
          <p14:tracePt t="35365" x="5203825" y="2117725"/>
          <p14:tracePt t="35390" x="5160963" y="2125663"/>
          <p14:tracePt t="35416" x="5108575" y="2125663"/>
          <p14:tracePt t="35440" x="5065713" y="2135188"/>
          <p14:tracePt t="35465" x="5006975" y="2151063"/>
          <p14:tracePt t="35491" x="4972050" y="2168525"/>
          <p14:tracePt t="35516" x="4946650" y="2178050"/>
          <p14:tracePt t="35541" x="4921250" y="2185988"/>
          <p14:tracePt t="35566" x="4911725" y="2193925"/>
          <p14:tracePt t="35591" x="4886325" y="2211388"/>
          <p14:tracePt t="35674" x="4886325" y="2220913"/>
          <p14:tracePt t="35682" x="4868863" y="2220913"/>
          <p14:tracePt t="35683" x="4868863" y="2228850"/>
          <p14:tracePt t="35691" x="4851400" y="2246313"/>
          <p14:tracePt t="35716" x="4835525" y="2263775"/>
          <p14:tracePt t="35741" x="4826000" y="2279650"/>
          <p14:tracePt t="35766" x="4818063" y="2297113"/>
          <p14:tracePt t="35791" x="4800600" y="2322513"/>
          <p14:tracePt t="35816" x="4792663" y="2349500"/>
          <p14:tracePt t="35841" x="4783138" y="2374900"/>
          <p14:tracePt t="35867" x="4783138" y="2392363"/>
          <p14:tracePt t="35892" x="4783138" y="2400300"/>
          <p14:tracePt t="35917" x="4783138" y="2417763"/>
          <p14:tracePt t="35942" x="4783138" y="2435225"/>
          <p14:tracePt t="35966" x="4783138" y="2443163"/>
          <p14:tracePt t="35991" x="4783138" y="2460625"/>
          <p14:tracePt t="36017" x="4792663" y="2468563"/>
          <p14:tracePt t="36041" x="4808538" y="2503488"/>
          <p14:tracePt t="36067" x="4826000" y="2536825"/>
          <p14:tracePt t="36092" x="4843463" y="2554288"/>
          <p14:tracePt t="36117" x="4851400" y="2563813"/>
          <p14:tracePt t="36142" x="4860925" y="2563813"/>
          <p14:tracePt t="36194" x="4868863" y="2563813"/>
          <p14:tracePt t="36195" x="4903788" y="2589213"/>
          <p14:tracePt t="36218" x="4979988" y="2614613"/>
          <p14:tracePt t="36243" x="5057775" y="2640013"/>
          <p14:tracePt t="36269" x="5083175" y="2640013"/>
          <p14:tracePt t="36506" x="5092700" y="2640013"/>
          <p14:tracePt t="36515" x="5108575" y="2640013"/>
          <p14:tracePt t="36522" x="5168900" y="2640013"/>
          <p14:tracePt t="36530" x="5297488" y="2649538"/>
          <p14:tracePt t="36544" x="5478463" y="2657475"/>
          <p14:tracePt t="36570" x="5580063" y="2665413"/>
          <p14:tracePt t="36594" x="5589588" y="2665413"/>
          <p14:tracePt t="36883" x="5597525" y="2665413"/>
          <p14:tracePt t="36891" x="5607050" y="2665413"/>
          <p14:tracePt t="36899" x="5632450" y="2665413"/>
          <p14:tracePt t="36904" x="5657850" y="2665413"/>
          <p14:tracePt t="37178" x="0" y="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062954-6D4E-4FE3-8775-B26AE263F1F3}" type="slidenum">
              <a:rPr lang="en-US" sz="1400" b="0" smtClean="0"/>
              <a:pPr eaLnBrk="1" hangingPunct="1"/>
              <a:t>12</a:t>
            </a:fld>
            <a:endParaRPr lang="en-US" sz="1400" b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Attendance Report 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0"/>
            <a:ext cx="8953500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63600" y="4724400"/>
            <a:ext cx="5029200" cy="5715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Once created the report will be listed on the Report Manager page.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Access report by clicking the Report link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867400" y="457200"/>
            <a:ext cx="2362200" cy="10668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/>
              <a:t>A Report may take up to two minutes to run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/>
              <a:t>Periodically click the “Refresh” button until the report link appears below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6629400" y="1524000"/>
            <a:ext cx="4191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3" idx="0"/>
          </p:cNvCxnSpPr>
          <p:nvPr/>
        </p:nvCxnSpPr>
        <p:spPr bwMode="auto">
          <a:xfrm flipH="1" flipV="1">
            <a:off x="1219200" y="4167188"/>
            <a:ext cx="2159000" cy="5572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7"/>
    </mc:Choice>
    <mc:Fallback xmlns="">
      <p:transition spd="slow" advTm="3003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954" x="977900" y="4260850"/>
          <p14:tracePt t="4449" x="985838" y="4260850"/>
          <p14:tracePt t="4457" x="1011238" y="4260850"/>
          <p14:tracePt t="4465" x="1028700" y="4260850"/>
          <p14:tracePt t="4471" x="1063625" y="4260850"/>
          <p14:tracePt t="4586" x="1071563" y="4260850"/>
          <p14:tracePt t="4593" x="1079500" y="4260850"/>
          <p14:tracePt t="4606" x="1089025" y="4260850"/>
          <p14:tracePt t="4622" x="1114425" y="4243388"/>
          <p14:tracePt t="4624" x="1149350" y="4235450"/>
          <p14:tracePt t="4646" x="1174750" y="4225925"/>
          <p14:tracePt t="4672" x="1208088" y="4208463"/>
          <p14:tracePt t="4697" x="1217613" y="4208463"/>
          <p14:tracePt t="4723" x="1250950" y="4200525"/>
          <p14:tracePt t="4748" x="1285875" y="4183063"/>
          <p14:tracePt t="4774" x="1328738" y="4157663"/>
          <p14:tracePt t="4799" x="1371600" y="4132263"/>
          <p14:tracePt t="4823" x="1406525" y="4122738"/>
          <p14:tracePt t="4849" x="1431925" y="4106863"/>
          <p14:tracePt t="4874" x="1474788" y="4079875"/>
          <p14:tracePt t="4899" x="1500188" y="4064000"/>
          <p14:tracePt t="4924" x="1517650" y="4054475"/>
          <p14:tracePt t="4948" x="1535113" y="4037013"/>
          <p14:tracePt t="4974" x="1560513" y="4021138"/>
          <p14:tracePt t="4999" x="1577975" y="4003675"/>
          <p14:tracePt t="5024" x="1593850" y="3986213"/>
          <p14:tracePt t="5049" x="1611313" y="3968750"/>
          <p14:tracePt t="5074" x="1620838" y="3951288"/>
          <p14:tracePt t="5099" x="1620838" y="3943350"/>
          <p14:tracePt t="5124" x="1620838" y="3935413"/>
          <p14:tracePt t="5149" x="1620838" y="3925888"/>
          <p14:tracePt t="5175" x="1620838" y="3908425"/>
          <p14:tracePt t="5200" x="1620838" y="3900488"/>
          <p14:tracePt t="5225" x="1620838" y="3892550"/>
          <p14:tracePt t="5249" x="1620838" y="3875088"/>
          <p14:tracePt t="5275" x="1620838" y="3857625"/>
          <p14:tracePt t="5300" x="1620838" y="3849688"/>
          <p14:tracePt t="5325" x="1620838" y="3832225"/>
          <p14:tracePt t="5350" x="1603375" y="3814763"/>
          <p14:tracePt t="5375" x="1603375" y="3806825"/>
          <p14:tracePt t="5400" x="1577975" y="3789363"/>
          <p14:tracePt t="5425" x="1550988" y="3771900"/>
          <p14:tracePt t="5450" x="1543050" y="3763963"/>
          <p14:tracePt t="5475" x="1525588" y="3754438"/>
          <p14:tracePt t="5500" x="1500188" y="3754438"/>
          <p14:tracePt t="5525" x="1474788" y="3736975"/>
          <p14:tracePt t="5551" x="1449388" y="3729038"/>
          <p14:tracePt t="5576" x="1431925" y="3721100"/>
          <p14:tracePt t="5601" x="1406525" y="3711575"/>
          <p14:tracePt t="5626" x="1363663" y="3703638"/>
          <p14:tracePt t="5651" x="1328738" y="3703638"/>
          <p14:tracePt t="5676" x="1277938" y="3703638"/>
          <p14:tracePt t="5701" x="1235075" y="3694113"/>
          <p14:tracePt t="5726" x="1174750" y="3694113"/>
          <p14:tracePt t="5751" x="1114425" y="3694113"/>
          <p14:tracePt t="5776" x="1054100" y="3694113"/>
          <p14:tracePt t="5801" x="1020763" y="3694113"/>
          <p14:tracePt t="5801" x="1011238" y="3694113"/>
          <p14:tracePt t="5827" x="993775" y="3694113"/>
          <p14:tracePt t="5851" x="985838" y="3694113"/>
          <p14:tracePt t="5876" x="960438" y="3694113"/>
          <p14:tracePt t="5902" x="892175" y="3703638"/>
          <p14:tracePt t="5926" x="839788" y="3703638"/>
          <p14:tracePt t="5952" x="796925" y="3703638"/>
          <p14:tracePt t="5976" x="779463" y="3711575"/>
          <p14:tracePt t="6002" x="763588" y="3711575"/>
          <p14:tracePt t="6027" x="736600" y="3721100"/>
          <p14:tracePt t="6052" x="703263" y="3721100"/>
          <p14:tracePt t="6077" x="685800" y="3729038"/>
          <p14:tracePt t="6102" x="660400" y="3746500"/>
          <p14:tracePt t="6127" x="642938" y="3746500"/>
          <p14:tracePt t="6152" x="635000" y="3754438"/>
          <p14:tracePt t="6177" x="600075" y="3771900"/>
          <p14:tracePt t="6202" x="574675" y="3789363"/>
          <p14:tracePt t="6227" x="557213" y="3806825"/>
          <p14:tracePt t="6252" x="557213" y="3814763"/>
          <p14:tracePt t="6277" x="549275" y="3822700"/>
          <p14:tracePt t="6303" x="539750" y="3840163"/>
          <p14:tracePt t="6328" x="522288" y="3875088"/>
          <p14:tracePt t="6353" x="514350" y="3892550"/>
          <p14:tracePt t="6378" x="506413" y="3908425"/>
          <p14:tracePt t="6403" x="488950" y="3943350"/>
          <p14:tracePt t="6428" x="488950" y="3960813"/>
          <p14:tracePt t="6453" x="488950" y="3978275"/>
          <p14:tracePt t="6479" x="488950" y="4003675"/>
          <p14:tracePt t="6503" x="488950" y="4021138"/>
          <p14:tracePt t="6527" x="488950" y="4046538"/>
          <p14:tracePt t="6553" x="496888" y="4071938"/>
          <p14:tracePt t="6578" x="496888" y="4079875"/>
          <p14:tracePt t="6603" x="496888" y="4097338"/>
          <p14:tracePt t="6628" x="506413" y="4106863"/>
          <p14:tracePt t="6653" x="506413" y="4114800"/>
          <p14:tracePt t="6770" x="514350" y="4114800"/>
          <p14:tracePt t="6778" x="514350" y="4122738"/>
          <p14:tracePt t="6795" x="531813" y="4132263"/>
          <p14:tracePt t="6801" x="557213" y="4140200"/>
          <p14:tracePt t="6812" x="600075" y="4157663"/>
          <p14:tracePt t="6829" x="660400" y="4183063"/>
          <p14:tracePt t="6855" x="711200" y="4192588"/>
          <p14:tracePt t="6879" x="720725" y="4200525"/>
          <p14:tracePt t="7026" x="728663" y="4200525"/>
          <p14:tracePt t="7034" x="763588" y="4208463"/>
          <p14:tracePt t="7055" x="849313" y="4217988"/>
          <p14:tracePt t="7056" x="1011238" y="4235450"/>
          <p14:tracePt t="7080" x="1114425" y="4243388"/>
          <p14:tracePt t="7105" x="1131888" y="4243388"/>
          <p14:tracePt t="7378" x="1139825" y="4243388"/>
          <p14:tracePt t="7382" x="1149350" y="4243388"/>
          <p14:tracePt t="7389" x="1174750" y="4243388"/>
          <p14:tracePt t="7405" x="1182688" y="4243388"/>
          <p14:tracePt t="7618" x="1192213" y="4243388"/>
          <p14:tracePt t="7626" x="1208088" y="4243388"/>
          <p14:tracePt t="7634" x="1225550" y="4243388"/>
          <p14:tracePt t="7642" x="1243013" y="4251325"/>
          <p14:tracePt t="7656" x="1268413" y="4251325"/>
          <p14:tracePt t="7681" x="1277938" y="4251325"/>
          <p14:tracePt t="8018" x="0" y="0"/>
        </p14:tracePtLst>
        <p14:tracePtLst>
          <p14:tracePt t="22799" x="6446838" y="2632075"/>
          <p14:tracePt t="23226" x="6454775" y="2640013"/>
          <p14:tracePt t="23234" x="6472238" y="2640013"/>
          <p14:tracePt t="23242" x="6497638" y="2649538"/>
          <p14:tracePt t="23249" x="6694488" y="2717800"/>
          <p14:tracePt t="23274" x="6797675" y="2735263"/>
          <p14:tracePt t="23299" x="6823075" y="2743200"/>
          <p14:tracePt t="23522" x="6832600" y="2743200"/>
          <p14:tracePt t="23538" x="6850063" y="2743200"/>
          <p14:tracePt t="23544" x="6883400" y="2743200"/>
          <p14:tracePt t="23551" x="6978650" y="2717800"/>
          <p14:tracePt t="23575" x="7054850" y="2700338"/>
          <p14:tracePt t="23600" x="7080250" y="2692400"/>
          <p14:tracePt t="23625" x="7097713" y="2682875"/>
          <p14:tracePt t="23650" x="7107238" y="2665413"/>
          <p14:tracePt t="23675" x="7123113" y="2649538"/>
          <p14:tracePt t="23700" x="7140575" y="2632075"/>
          <p14:tracePt t="23725" x="7150100" y="2614613"/>
          <p14:tracePt t="23750" x="7158038" y="2597150"/>
          <p14:tracePt t="23776" x="7175500" y="2571750"/>
          <p14:tracePt t="23801" x="7192963" y="2528888"/>
          <p14:tracePt t="23801" x="7192963" y="2520950"/>
          <p14:tracePt t="23826" x="7200900" y="2468563"/>
          <p14:tracePt t="23851" x="7208838" y="2435225"/>
          <p14:tracePt t="23876" x="7208838" y="2408238"/>
          <p14:tracePt t="23901" x="7208838" y="2382838"/>
          <p14:tracePt t="23926" x="7200900" y="2357438"/>
          <p14:tracePt t="23951" x="7183438" y="2332038"/>
          <p14:tracePt t="23976" x="7175500" y="2306638"/>
          <p14:tracePt t="24001" x="7158038" y="2279650"/>
          <p14:tracePt t="24026" x="7140575" y="2263775"/>
          <p14:tracePt t="24051" x="7123113" y="2246313"/>
          <p14:tracePt t="24076" x="7097713" y="2228850"/>
          <p14:tracePt t="24101" x="7054850" y="2203450"/>
          <p14:tracePt t="24126" x="7021513" y="2193925"/>
          <p14:tracePt t="24152" x="6986588" y="2178050"/>
          <p14:tracePt t="24177" x="6961188" y="2178050"/>
          <p14:tracePt t="24201" x="6918325" y="2178050"/>
          <p14:tracePt t="24227" x="6875463" y="2168525"/>
          <p14:tracePt t="24251" x="6807200" y="2168525"/>
          <p14:tracePt t="24276" x="6711950" y="2168525"/>
          <p14:tracePt t="24302" x="6643688" y="2168525"/>
          <p14:tracePt t="24327" x="6583363" y="2178050"/>
          <p14:tracePt t="24352" x="6532563" y="2178050"/>
          <p14:tracePt t="24352" x="6523038" y="2178050"/>
          <p14:tracePt t="24378" x="6507163" y="2178050"/>
          <p14:tracePt t="24449" x="6497638" y="2178050"/>
          <p14:tracePt t="24460" x="6480175" y="2178050"/>
          <p14:tracePt t="24461" x="6454775" y="2193925"/>
          <p14:tracePt t="24476" x="6394450" y="2203450"/>
          <p14:tracePt t="24501" x="6335713" y="2211388"/>
          <p14:tracePt t="24527" x="6308725" y="2220913"/>
          <p14:tracePt t="24553" x="6275388" y="2228850"/>
          <p14:tracePt t="24579" x="6257925" y="2236788"/>
          <p14:tracePt t="24603" x="6232525" y="2254250"/>
          <p14:tracePt t="24628" x="6215063" y="2263775"/>
          <p14:tracePt t="24653" x="6189663" y="2271713"/>
          <p14:tracePt t="24678" x="6172200" y="2289175"/>
          <p14:tracePt t="24702" x="6146800" y="2306638"/>
          <p14:tracePt t="24728" x="6121400" y="2322513"/>
          <p14:tracePt t="24753" x="6111875" y="2339975"/>
          <p14:tracePt t="24834" x="6103938" y="2339975"/>
          <p14:tracePt t="24842" x="6103938" y="2349500"/>
          <p14:tracePt t="24850" x="6094413" y="2357438"/>
          <p14:tracePt t="24858" x="6078538" y="2382838"/>
          <p14:tracePt t="24878" x="6069013" y="2392363"/>
          <p14:tracePt t="24903" x="6069013" y="2400300"/>
          <p14:tracePt t="25002" x="6069013" y="2408238"/>
          <p14:tracePt t="25010" x="6061075" y="2425700"/>
          <p14:tracePt t="25015" x="6051550" y="2443163"/>
          <p14:tracePt t="25028" x="6051550" y="2460625"/>
          <p14:tracePt t="25054" x="6043613" y="2478088"/>
          <p14:tracePt t="25194" x="6043613" y="2493963"/>
          <p14:tracePt t="25202" x="6043613" y="2511425"/>
          <p14:tracePt t="25213" x="6051550" y="2528888"/>
          <p14:tracePt t="25218" x="6051550" y="2554288"/>
          <p14:tracePt t="25229" x="6061075" y="2571750"/>
          <p14:tracePt t="25254" x="6061075" y="2579688"/>
          <p14:tracePt t="25410" x="6061075" y="2589213"/>
          <p14:tracePt t="25417" x="6061075" y="2597150"/>
          <p14:tracePt t="25430" x="6069013" y="2597150"/>
          <p14:tracePt t="25430" x="6103938" y="2657475"/>
          <p14:tracePt t="25455" x="6129338" y="2692400"/>
          <p14:tracePt t="25480" x="6146800" y="2717800"/>
          <p14:tracePt t="25578" x="6154738" y="2717800"/>
          <p14:tracePt t="25590" x="6154738" y="2725738"/>
          <p14:tracePt t="25596" x="6172200" y="2725738"/>
          <p14:tracePt t="25605" x="6223000" y="2751138"/>
          <p14:tracePt t="25631" x="6343650" y="2778125"/>
          <p14:tracePt t="25656" x="6480175" y="2794000"/>
          <p14:tracePt t="25680" x="6575425" y="2803525"/>
          <p14:tracePt t="25680" x="6600825" y="2811463"/>
          <p14:tracePt t="25706" x="6635750" y="2811463"/>
          <p14:tracePt t="25731" x="6651625" y="2820988"/>
          <p14:tracePt t="25756" x="6678613" y="2828925"/>
          <p14:tracePt t="25781" x="6721475" y="2828925"/>
          <p14:tracePt t="25806" x="6729413" y="2828925"/>
          <p14:tracePt t="25831" x="6729413" y="2836863"/>
          <p14:tracePt t="25922" x="6737350" y="2836863"/>
          <p14:tracePt t="25930" x="6754813" y="2836863"/>
          <p14:tracePt t="25931" x="6780213" y="2836863"/>
          <p14:tracePt t="25940" x="6807200" y="2836863"/>
          <p14:tracePt t="25956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A2345E-644B-4C08-BEFB-5F2E58E8EDC7}" type="slidenum">
              <a:rPr lang="en-US" sz="1400" b="0" smtClean="0"/>
              <a:pPr eaLnBrk="1" hangingPunct="1"/>
              <a:t>13</a:t>
            </a:fld>
            <a:endParaRPr lang="en-US" sz="1400" b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Attendance Report 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498600"/>
            <a:ext cx="83693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486400" y="685800"/>
            <a:ext cx="2667000" cy="6096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Click on the .PDF link listed to view report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828800" y="1295400"/>
            <a:ext cx="4991100" cy="3429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2"/>
    </mc:Choice>
    <mc:Fallback xmlns="">
      <p:transition spd="slow" advTm="1649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737" x="1285875" y="5100638"/>
          <p14:tracePt t="6618" x="1303338" y="5100638"/>
          <p14:tracePt t="6626" x="1311275" y="5108575"/>
          <p14:tracePt t="6634" x="1328738" y="5126038"/>
          <p14:tracePt t="6642" x="1354138" y="5135563"/>
          <p14:tracePt t="6657" x="1414463" y="5160963"/>
          <p14:tracePt t="6683" x="1431925" y="5168900"/>
          <p14:tracePt t="6858" x="1439863" y="5168900"/>
          <p14:tracePt t="6859" x="1457325" y="5168900"/>
          <p14:tracePt t="6867" x="1517650" y="5168900"/>
          <p14:tracePt t="6883" x="1585913" y="5178425"/>
          <p14:tracePt t="6908" x="1628775" y="5178425"/>
          <p14:tracePt t="7010" x="1636713" y="5178425"/>
          <p14:tracePt t="7018" x="1646238" y="5186363"/>
          <p14:tracePt t="7019" x="1671638" y="5186363"/>
          <p14:tracePt t="7034" x="1739900" y="5194300"/>
          <p14:tracePt t="7059" x="1782763" y="5203825"/>
          <p14:tracePt t="7084" x="1808163" y="5203825"/>
          <p14:tracePt t="7109" x="1825625" y="5211763"/>
          <p14:tracePt t="7134" x="1843088" y="5211763"/>
          <p14:tracePt t="7159" x="1860550" y="5211763"/>
          <p14:tracePt t="7184" x="1885950" y="5211763"/>
          <p14:tracePt t="7209" x="1903413" y="5211763"/>
          <p14:tracePt t="7234" x="1911350" y="5211763"/>
          <p14:tracePt t="7322" x="1920875" y="5211763"/>
          <p14:tracePt t="7338" x="1928813" y="5211763"/>
          <p14:tracePt t="7346" x="1936750" y="5211763"/>
          <p14:tracePt t="7347" x="1946275" y="5211763"/>
          <p14:tracePt t="7359" x="1971675" y="5211763"/>
          <p14:tracePt t="7385" x="1979613" y="5211763"/>
          <p14:tracePt t="7474" x="1989138" y="5211763"/>
          <p14:tracePt t="7482" x="2006600" y="5211763"/>
          <p14:tracePt t="7494" x="2022475" y="5211763"/>
          <p14:tracePt t="7510" x="2032000" y="5211763"/>
          <p14:tracePt t="7642" x="2032000" y="5203825"/>
          <p14:tracePt t="7658" x="2032000" y="5194300"/>
          <p14:tracePt t="7666" x="2039938" y="5194300"/>
          <p14:tracePt t="7670" x="2049463" y="5194300"/>
          <p14:tracePt t="7685" x="2057400" y="5186363"/>
          <p14:tracePt t="7711" x="2074863" y="5168900"/>
          <p14:tracePt t="7786" x="2074863" y="5160963"/>
          <p14:tracePt t="7818" x="2082800" y="5160963"/>
          <p14:tracePt t="7826" x="2082800" y="5151438"/>
          <p14:tracePt t="7842" x="2092325" y="5143500"/>
          <p14:tracePt t="7861" x="2092325" y="5135563"/>
          <p14:tracePt t="7862" x="2108200" y="5126038"/>
          <p14:tracePt t="7885" x="2117725" y="5108575"/>
          <p14:tracePt t="7911" x="2135188" y="5100638"/>
          <p14:tracePt t="7936" x="2143125" y="5092700"/>
          <p14:tracePt t="7961" x="2151063" y="5083175"/>
          <p14:tracePt t="7986" x="2151063" y="5075238"/>
          <p14:tracePt t="8011" x="2151063" y="5065713"/>
          <p14:tracePt t="8036" x="2151063" y="5057775"/>
          <p14:tracePt t="8061" x="2151063" y="5049838"/>
          <p14:tracePt t="8086" x="2151063" y="5040313"/>
          <p14:tracePt t="8111" x="2160588" y="5040313"/>
          <p14:tracePt t="8136" x="2160588" y="5022850"/>
          <p14:tracePt t="8162" x="2160588" y="5014913"/>
          <p14:tracePt t="8186" x="2160588" y="5006975"/>
          <p14:tracePt t="8212" x="2168525" y="4997450"/>
          <p14:tracePt t="8236" x="2168525" y="4979988"/>
          <p14:tracePt t="8262" x="2168525" y="4964113"/>
          <p14:tracePt t="8287" x="2168525" y="4954588"/>
          <p14:tracePt t="8312" x="2168525" y="4937125"/>
          <p14:tracePt t="8337" x="2168525" y="4929188"/>
          <p14:tracePt t="8363" x="2168525" y="4911725"/>
          <p14:tracePt t="8389" x="2168525" y="4894263"/>
          <p14:tracePt t="8414" x="2168525" y="4886325"/>
          <p14:tracePt t="8439" x="2168525" y="4868863"/>
          <p14:tracePt t="8463" x="2168525" y="4860925"/>
          <p14:tracePt t="8488" x="2160588" y="4843463"/>
          <p14:tracePt t="8514" x="2151063" y="4818063"/>
          <p14:tracePt t="8514" x="2151063" y="4808538"/>
          <p14:tracePt t="8539" x="2143125" y="4792663"/>
          <p14:tracePt t="8564" x="2135188" y="4783138"/>
          <p14:tracePt t="8635" x="2135188" y="4775200"/>
          <p14:tracePt t="8659" x="2125663" y="4775200"/>
          <p14:tracePt t="8667" x="2117725" y="4775200"/>
          <p14:tracePt t="8673" x="2100263" y="4765675"/>
          <p14:tracePt t="8689" x="2082800" y="4765675"/>
          <p14:tracePt t="8714" x="2082800" y="4757738"/>
          <p14:tracePt t="8811" x="2074863" y="4757738"/>
          <p14:tracePt t="8819" x="2065338" y="4757738"/>
          <p14:tracePt t="8827" x="2039938" y="4757738"/>
          <p14:tracePt t="8840" x="1989138" y="4749800"/>
          <p14:tracePt t="8864" x="1954213" y="4749800"/>
          <p14:tracePt t="8889" x="1928813" y="4740275"/>
          <p14:tracePt t="8915" x="1920875" y="4740275"/>
          <p14:tracePt t="8940" x="1903413" y="4740275"/>
          <p14:tracePt t="8965" x="1860550" y="4740275"/>
          <p14:tracePt t="8990" x="1800225" y="4740275"/>
          <p14:tracePt t="9015" x="1757363" y="4740275"/>
          <p14:tracePt t="9040" x="1739900" y="4740275"/>
          <p14:tracePt t="9065" x="1731963" y="4740275"/>
          <p14:tracePt t="9090" x="1714500" y="4740275"/>
          <p14:tracePt t="9163" x="1706563" y="4740275"/>
          <p14:tracePt t="9187" x="1697038" y="4740275"/>
          <p14:tracePt t="9199" x="1689100" y="4740275"/>
          <p14:tracePt t="9200" x="1679575" y="4740275"/>
          <p14:tracePt t="9216" x="1620838" y="4740275"/>
          <p14:tracePt t="9241" x="1560513" y="4749800"/>
          <p14:tracePt t="9266" x="1525588" y="4749800"/>
          <p14:tracePt t="9266" x="1525588" y="4757738"/>
          <p14:tracePt t="9323" x="1517650" y="4757738"/>
          <p14:tracePt t="9347" x="1508125" y="4757738"/>
          <p14:tracePt t="9347" x="1500188" y="4757738"/>
          <p14:tracePt t="9366" x="1474788" y="4757738"/>
          <p14:tracePt t="9391" x="1431925" y="4757738"/>
          <p14:tracePt t="9416" x="1379538" y="4757738"/>
          <p14:tracePt t="9441" x="1328738" y="4757738"/>
          <p14:tracePt t="9466" x="1285875" y="4757738"/>
          <p14:tracePt t="9491" x="1268413" y="4765675"/>
          <p14:tracePt t="9516" x="1260475" y="4765675"/>
          <p14:tracePt t="9541" x="1243013" y="4765675"/>
          <p14:tracePt t="9567" x="1192213" y="4765675"/>
          <p14:tracePt t="9592" x="1122363" y="4765675"/>
          <p14:tracePt t="9616" x="1071563" y="4775200"/>
          <p14:tracePt t="9642" x="1036638" y="4775200"/>
          <p14:tracePt t="9666" x="1020763" y="4775200"/>
          <p14:tracePt t="9692" x="1003300" y="4775200"/>
          <p14:tracePt t="9717" x="993775" y="4775200"/>
          <p14:tracePt t="9741" x="942975" y="4775200"/>
          <p14:tracePt t="9767" x="892175" y="4775200"/>
          <p14:tracePt t="9793" x="865188" y="4775200"/>
          <p14:tracePt t="9875" x="857250" y="4775200"/>
          <p14:tracePt t="9883" x="849313" y="4775200"/>
          <p14:tracePt t="9901" x="839788" y="4775200"/>
          <p14:tracePt t="9902" x="831850" y="4775200"/>
          <p14:tracePt t="9917" x="814388" y="4775200"/>
          <p14:tracePt t="9943" x="788988" y="4775200"/>
          <p14:tracePt t="9968" x="779463" y="4775200"/>
          <p14:tracePt t="10033" x="771525" y="4775200"/>
          <p14:tracePt t="10059" x="763588" y="4775200"/>
          <p14:tracePt t="10091" x="754063" y="4775200"/>
          <p14:tracePt t="10179" x="746125" y="4775200"/>
          <p14:tracePt t="10187" x="736600" y="4775200"/>
          <p14:tracePt t="10810" x="728663" y="4775200"/>
          <p14:tracePt t="10818" x="711200" y="4765675"/>
          <p14:tracePt t="10832" x="693738" y="4765675"/>
          <p14:tracePt t="10930" x="685800" y="4765675"/>
          <p14:tracePt t="10946" x="677863" y="4765675"/>
          <p14:tracePt t="10962" x="668338" y="4765675"/>
          <p14:tracePt t="11026" x="660400" y="4765675"/>
          <p14:tracePt t="11042" x="650875" y="4765675"/>
          <p14:tracePt t="11114" x="642938" y="4765675"/>
          <p14:tracePt t="11128" x="635000" y="4765675"/>
          <p14:tracePt t="11130" x="625475" y="4765675"/>
          <p14:tracePt t="11145" x="608013" y="4765675"/>
          <p14:tracePt t="11169" x="582613" y="4775200"/>
          <p14:tracePt t="11195" x="565150" y="4792663"/>
          <p14:tracePt t="11219" x="549275" y="4800600"/>
          <p14:tracePt t="11245" x="531813" y="4808538"/>
          <p14:tracePt t="11270" x="522288" y="4818063"/>
          <p14:tracePt t="11295" x="506413" y="4826000"/>
          <p14:tracePt t="11370" x="506413" y="4835525"/>
          <p14:tracePt t="11410" x="496888" y="4835525"/>
          <p14:tracePt t="11419" x="488950" y="4835525"/>
          <p14:tracePt t="11445" x="479425" y="4851400"/>
          <p14:tracePt t="11446" x="471488" y="4860925"/>
          <p14:tracePt t="11471" x="463550" y="4878388"/>
          <p14:tracePt t="11546" x="463550" y="4886325"/>
          <p14:tracePt t="11561" x="463550" y="4894263"/>
          <p14:tracePt t="11570" x="463550" y="4903788"/>
          <p14:tracePt t="11583" x="463550" y="4911725"/>
          <p14:tracePt t="11595" x="463550" y="4954588"/>
          <p14:tracePt t="11621" x="463550" y="4997450"/>
          <p14:tracePt t="11646" x="463550" y="5040313"/>
          <p14:tracePt t="11671" x="479425" y="5065713"/>
          <p14:tracePt t="11696" x="496888" y="5092700"/>
          <p14:tracePt t="11696" x="506413" y="5108575"/>
          <p14:tracePt t="11722" x="522288" y="5118100"/>
          <p14:tracePt t="11746" x="539750" y="5135563"/>
          <p14:tracePt t="11771" x="592138" y="5143500"/>
          <p14:tracePt t="11796" x="642938" y="5151438"/>
          <p14:tracePt t="11822" x="693738" y="5151438"/>
          <p14:tracePt t="11847" x="728663" y="5151438"/>
          <p14:tracePt t="11872" x="746125" y="5151438"/>
          <p14:tracePt t="11897" x="779463" y="5151438"/>
          <p14:tracePt t="11921" x="857250" y="5151438"/>
          <p14:tracePt t="11947" x="925513" y="5151438"/>
          <p14:tracePt t="11972" x="1011238" y="5151438"/>
          <p14:tracePt t="11997" x="1063625" y="5151438"/>
          <p14:tracePt t="12022" x="1106488" y="5151438"/>
          <p14:tracePt t="12047" x="1139825" y="5151438"/>
          <p14:tracePt t="12072" x="1182688" y="5151438"/>
          <p14:tracePt t="12097" x="1250950" y="5168900"/>
          <p14:tracePt t="12123" x="1293813" y="5168900"/>
          <p14:tracePt t="12147" x="1311275" y="5168900"/>
          <p14:tracePt t="12173" x="1346200" y="5178425"/>
          <p14:tracePt t="12197" x="1397000" y="5178425"/>
          <p14:tracePt t="12222" x="1457325" y="5178425"/>
          <p14:tracePt t="12247" x="1482725" y="5186363"/>
          <p14:tracePt t="12273" x="1508125" y="5194300"/>
          <p14:tracePt t="12298" x="1543050" y="5194300"/>
          <p14:tracePt t="12324" x="1577975" y="5194300"/>
          <p14:tracePt t="12348" x="1611313" y="5194300"/>
          <p14:tracePt t="12373" x="1646238" y="5194300"/>
          <p14:tracePt t="12398" x="1671638" y="5194300"/>
          <p14:tracePt t="12423" x="1679575" y="5194300"/>
          <p14:tracePt t="12448" x="1697038" y="5194300"/>
          <p14:tracePt t="12473" x="1739900" y="5194300"/>
          <p14:tracePt t="12498" x="1774825" y="5194300"/>
          <p14:tracePt t="12524" x="1800225" y="5194300"/>
          <p14:tracePt t="12548" x="1817688" y="5194300"/>
          <p14:tracePt t="12858" x="1808163" y="5194300"/>
          <p14:tracePt t="12938" x="1808163" y="5186363"/>
          <p14:tracePt t="12985" x="1817688" y="5186363"/>
          <p14:tracePt t="12994" x="1835150" y="5186363"/>
          <p14:tracePt t="13002" x="1851025" y="5178425"/>
          <p14:tracePt t="13010" x="1878013" y="5168900"/>
          <p14:tracePt t="13025" x="1893888" y="5168900"/>
          <p14:tracePt t="13114" x="1885950" y="5168900"/>
          <p14:tracePt t="13146" x="1885950" y="5160963"/>
          <p14:tracePt t="13162" x="1885950" y="5151438"/>
          <p14:tracePt t="13180" x="1893888" y="5135563"/>
          <p14:tracePt t="13210" x="1903413" y="5135563"/>
          <p14:tracePt t="13242" x="1903413" y="5126038"/>
          <p14:tracePt t="13265" x="1903413" y="5118100"/>
          <p14:tracePt t="13273" x="1911350" y="5108575"/>
          <p14:tracePt t="13284" x="1920875" y="5100638"/>
          <p14:tracePt t="13301" x="1928813" y="5083175"/>
          <p14:tracePt t="13326" x="1936750" y="5075238"/>
          <p14:tracePt t="13352" x="1946275" y="5065713"/>
          <p14:tracePt t="13376" x="1954213" y="5040313"/>
          <p14:tracePt t="13401" x="1979613" y="5014913"/>
          <p14:tracePt t="13427" x="1997075" y="4997450"/>
          <p14:tracePt t="13451" x="2006600" y="4979988"/>
          <p14:tracePt t="13506" x="2006600" y="4972050"/>
          <p14:tracePt t="13506" x="2014538" y="4972050"/>
          <p14:tracePt t="13526" x="2022475" y="4964113"/>
          <p14:tracePt t="13551" x="2022475" y="4954588"/>
          <p14:tracePt t="13576" x="2032000" y="4946650"/>
          <p14:tracePt t="13576" x="2032000" y="4937125"/>
          <p14:tracePt t="13602" x="2049463" y="4921250"/>
          <p14:tracePt t="13627" x="2049463" y="4903788"/>
          <p14:tracePt t="13738" x="2049463" y="4894263"/>
          <p14:tracePt t="13753" x="2049463" y="4886325"/>
          <p14:tracePt t="13762" x="2049463" y="4878388"/>
          <p14:tracePt t="13778" x="2049463" y="4868863"/>
          <p14:tracePt t="13890" x="2049463" y="4860925"/>
          <p14:tracePt t="13898" x="2039938" y="4860925"/>
          <p14:tracePt t="13905" x="2032000" y="4860925"/>
          <p14:tracePt t="13911" x="2014538" y="4851400"/>
          <p14:tracePt t="13927" x="1989138" y="4843463"/>
          <p14:tracePt t="13952" x="1963738" y="4835525"/>
          <p14:tracePt t="13977" x="1954213" y="4835525"/>
          <p14:tracePt t="14002" x="1946275" y="4835525"/>
          <p14:tracePt t="14027" x="1920875" y="4826000"/>
          <p14:tracePt t="14053" x="1860550" y="4826000"/>
          <p14:tracePt t="14078" x="1782763" y="4808538"/>
          <p14:tracePt t="14103" x="1731963" y="4800600"/>
          <p14:tracePt t="14128" x="1714500" y="4800600"/>
          <p14:tracePt t="14153" x="1706563" y="4800600"/>
          <p14:tracePt t="14178" x="1689100" y="4800600"/>
          <p14:tracePt t="14203" x="1679575" y="4800600"/>
          <p14:tracePt t="14228" x="1646238" y="4792663"/>
          <p14:tracePt t="14253" x="1577975" y="4783138"/>
          <p14:tracePt t="14278" x="1517650" y="4783138"/>
          <p14:tracePt t="14303" x="1482725" y="4783138"/>
          <p14:tracePt t="14329" x="1457325" y="4783138"/>
          <p14:tracePt t="14355" x="1431925" y="4783138"/>
          <p14:tracePt t="14379" x="1406525" y="4783138"/>
          <p14:tracePt t="14404" x="1371600" y="4783138"/>
          <p14:tracePt t="14429" x="1346200" y="4783138"/>
          <p14:tracePt t="14454" x="1328738" y="4783138"/>
          <p14:tracePt t="14479" x="1320800" y="4783138"/>
          <p14:tracePt t="14504" x="1303338" y="4783138"/>
          <p14:tracePt t="14528" x="1285875" y="4783138"/>
          <p14:tracePt t="14554" x="1250950" y="4783138"/>
          <p14:tracePt t="14579" x="1217613" y="4783138"/>
          <p14:tracePt t="14604" x="1192213" y="4783138"/>
          <p14:tracePt t="14629" x="1182688" y="4783138"/>
          <p14:tracePt t="14654" x="1165225" y="4783138"/>
          <p14:tracePt t="14679" x="1157288" y="4783138"/>
          <p14:tracePt t="14704" x="1139825" y="4783138"/>
          <p14:tracePt t="14729" x="1106488" y="4783138"/>
          <p14:tracePt t="14755" x="1036638" y="4783138"/>
          <p14:tracePt t="14779" x="993775" y="4783138"/>
          <p14:tracePt t="14804" x="977900" y="4783138"/>
          <p14:tracePt t="14829" x="960438" y="4783138"/>
          <p14:tracePt t="14855" x="917575" y="4783138"/>
          <p14:tracePt t="14879" x="849313" y="4783138"/>
          <p14:tracePt t="14904" x="788988" y="4783138"/>
          <p14:tracePt t="14929" x="754063" y="4783138"/>
          <p14:tracePt t="14954" x="736600" y="4783138"/>
          <p14:tracePt t="14980" x="728663" y="4783138"/>
          <p14:tracePt t="15005" x="720725" y="4783138"/>
          <p14:tracePt t="15030" x="711200" y="4783138"/>
          <p14:tracePt t="15055" x="693738" y="4783138"/>
          <p14:tracePt t="15080" x="660400" y="4783138"/>
          <p14:tracePt t="15106" x="650875" y="4783138"/>
          <p14:tracePt t="15130" x="642938" y="4783138"/>
          <p14:tracePt t="15241" x="642938" y="4792663"/>
          <p14:tracePt t="15281" x="635000" y="4792663"/>
          <p14:tracePt t="15285" x="625475" y="4792663"/>
          <p14:tracePt t="15330" x="617538" y="4792663"/>
          <p14:tracePt t="15490" x="608013" y="4792663"/>
          <p14:tracePt t="15610" x="600075" y="4792663"/>
          <p14:tracePt t="15673" x="592138" y="4792663"/>
          <p14:tracePt t="15759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539195-DC75-4BB5-8682-D3BA26F31B73}" type="slidenum">
              <a:rPr lang="en-US" sz="1400" b="0" smtClean="0"/>
              <a:pPr eaLnBrk="1" hangingPunct="1"/>
              <a:t>14</a:t>
            </a:fld>
            <a:endParaRPr lang="en-US" sz="1400" b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Attendance Report </a:t>
            </a:r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44638"/>
            <a:ext cx="904875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835400" y="207962"/>
            <a:ext cx="3867150" cy="4699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Header includes date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range for which the report wa</a:t>
            </a:r>
            <a:r>
              <a:rPr lang="en-US" sz="1200" dirty="0" smtClean="0"/>
              <a:t>s run as well as date and time processed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24199" y="1447800"/>
            <a:ext cx="2619376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 bwMode="auto">
          <a:xfrm flipH="1">
            <a:off x="4616451" y="677862"/>
            <a:ext cx="1152524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2" idx="2"/>
          </p:cNvCxnSpPr>
          <p:nvPr/>
        </p:nvCxnSpPr>
        <p:spPr bwMode="auto">
          <a:xfrm>
            <a:off x="5768975" y="677862"/>
            <a:ext cx="1933575" cy="8588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304800" y="1981200"/>
            <a:ext cx="8810625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675" y="2133600"/>
            <a:ext cx="161925" cy="3048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38200" y="5410200"/>
            <a:ext cx="2819400" cy="6858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Days of the month appear across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 top of the report and months appear down the side.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>
            <a:stCxn id="14" idx="0"/>
            <a:endCxn id="14" idx="0"/>
          </p:cNvCxnSpPr>
          <p:nvPr/>
        </p:nvCxnSpPr>
        <p:spPr bwMode="auto">
          <a:xfrm>
            <a:off x="2247900" y="5410200"/>
            <a:ext cx="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4" idx="0"/>
          </p:cNvCxnSpPr>
          <p:nvPr/>
        </p:nvCxnSpPr>
        <p:spPr bwMode="auto">
          <a:xfrm flipV="1">
            <a:off x="2247900" y="2133600"/>
            <a:ext cx="876299" cy="3276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4" idx="0"/>
          </p:cNvCxnSpPr>
          <p:nvPr/>
        </p:nvCxnSpPr>
        <p:spPr bwMode="auto">
          <a:xfrm flipH="1" flipV="1">
            <a:off x="304800" y="3771900"/>
            <a:ext cx="1943100" cy="16383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4876800" y="5486400"/>
            <a:ext cx="2590800" cy="8382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Report includes time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that has been approved and paid.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/>
              <a:t>Report can be printed or saved</a:t>
            </a:r>
            <a:endParaRPr kumimoji="0" lang="en-US" sz="1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49"/>
    </mc:Choice>
    <mc:Fallback xmlns="">
      <p:transition spd="slow" advTm="6594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9865" x="4225925" y="1800225"/>
          <p14:tracePt t="20370" x="4225925" y="1808163"/>
          <p14:tracePt t="20376" x="4235450" y="1808163"/>
          <p14:tracePt t="20383" x="4278313" y="1817688"/>
          <p14:tracePt t="20399" x="4337050" y="1825625"/>
          <p14:tracePt t="20425" x="4371975" y="1825625"/>
          <p14:tracePt t="20586" x="4379913" y="1825625"/>
          <p14:tracePt t="20594" x="4389438" y="1825625"/>
          <p14:tracePt t="20602" x="4406900" y="1825625"/>
          <p14:tracePt t="20610" x="4432300" y="1825625"/>
          <p14:tracePt t="20625" x="4475163" y="1825625"/>
          <p14:tracePt t="20650" x="4508500" y="1825625"/>
          <p14:tracePt t="20675" x="4518025" y="1825625"/>
          <p14:tracePt t="20700" x="4535488" y="1825625"/>
          <p14:tracePt t="20726" x="4551363" y="1825625"/>
          <p14:tracePt t="20751" x="4578350" y="1817688"/>
          <p14:tracePt t="20776" x="4603750" y="1817688"/>
          <p14:tracePt t="20800" x="4646613" y="1817688"/>
          <p14:tracePt t="20826" x="4654550" y="1817688"/>
          <p14:tracePt t="20851" x="4679950" y="1817688"/>
          <p14:tracePt t="20876" x="4706938" y="1825625"/>
          <p14:tracePt t="20900" x="4740275" y="1835150"/>
          <p14:tracePt t="20926" x="4775200" y="1843088"/>
          <p14:tracePt t="20950" x="4818063" y="1843088"/>
          <p14:tracePt t="20976" x="4860925" y="1843088"/>
          <p14:tracePt t="21001" x="4929188" y="1843088"/>
          <p14:tracePt t="21026" x="4954588" y="1843088"/>
          <p14:tracePt t="21051" x="4979988" y="1843088"/>
          <p14:tracePt t="21076" x="5014913" y="1843088"/>
          <p14:tracePt t="21101" x="5049838" y="1843088"/>
          <p14:tracePt t="21127" x="5083175" y="1851025"/>
          <p14:tracePt t="21152" x="5118100" y="1851025"/>
          <p14:tracePt t="21177" x="5168900" y="1860550"/>
          <p14:tracePt t="21202" x="5211763" y="1868488"/>
          <p14:tracePt t="21227" x="5264150" y="1878013"/>
          <p14:tracePt t="21252" x="5307013" y="1885950"/>
          <p14:tracePt t="21277" x="5349875" y="1893888"/>
          <p14:tracePt t="21302" x="5383213" y="1893888"/>
          <p14:tracePt t="21328" x="5418138" y="1893888"/>
          <p14:tracePt t="21352" x="5443538" y="1893888"/>
          <p14:tracePt t="21377" x="5494338" y="1893888"/>
          <p14:tracePt t="21402" x="5537200" y="1885950"/>
          <p14:tracePt t="21427" x="5572125" y="1878013"/>
          <p14:tracePt t="21452" x="5622925" y="1878013"/>
          <p14:tracePt t="21477" x="5657850" y="1860550"/>
          <p14:tracePt t="21503" x="5683250" y="1860550"/>
          <p14:tracePt t="21528" x="5708650" y="1860550"/>
          <p14:tracePt t="21553" x="5761038" y="1860550"/>
          <p14:tracePt t="21578" x="5803900" y="1851025"/>
          <p14:tracePt t="21603" x="5821363" y="1843088"/>
          <p14:tracePt t="21628" x="5829300" y="1835150"/>
          <p14:tracePt t="21653" x="5837238" y="1817688"/>
          <p14:tracePt t="21678" x="5846763" y="1817688"/>
          <p14:tracePt t="21703" x="5846763" y="1808163"/>
          <p14:tracePt t="21728" x="5854700" y="1792288"/>
          <p14:tracePt t="21753" x="5854700" y="1782763"/>
          <p14:tracePt t="21778" x="5854700" y="1774825"/>
          <p14:tracePt t="21803" x="5854700" y="1757363"/>
          <p14:tracePt t="21828" x="5854700" y="1749425"/>
          <p14:tracePt t="21854" x="5854700" y="1731963"/>
          <p14:tracePt t="21879" x="5854700" y="1714500"/>
          <p14:tracePt t="21904" x="5854700" y="1697038"/>
          <p14:tracePt t="21929" x="5854700" y="1689100"/>
          <p14:tracePt t="21954" x="5854700" y="1671638"/>
          <p14:tracePt t="22026" x="5854700" y="1663700"/>
          <p14:tracePt t="22050" x="5854700" y="1654175"/>
          <p14:tracePt t="22065" x="5846763" y="1654175"/>
          <p14:tracePt t="22079" x="5846763" y="1646238"/>
          <p14:tracePt t="22080" x="5846763" y="1636713"/>
          <p14:tracePt t="22210" x="5846763" y="1628775"/>
          <p14:tracePt t="22218" x="5829300" y="1628775"/>
          <p14:tracePt t="22226" x="5829300" y="1620838"/>
          <p14:tracePt t="22234" x="5821363" y="1611313"/>
          <p14:tracePt t="22254" x="5794375" y="1603375"/>
          <p14:tracePt t="22280" x="5778500" y="1585913"/>
          <p14:tracePt t="22305" x="5743575" y="1568450"/>
          <p14:tracePt t="22329" x="5718175" y="1560513"/>
          <p14:tracePt t="22356" x="5692775" y="1543050"/>
          <p14:tracePt t="22380" x="5675313" y="1535113"/>
          <p14:tracePt t="22405" x="5640388" y="1525588"/>
          <p14:tracePt t="22430" x="5607050" y="1517650"/>
          <p14:tracePt t="22455" x="5572125" y="1500188"/>
          <p14:tracePt t="22480" x="5529263" y="1492250"/>
          <p14:tracePt t="22505" x="5461000" y="1474788"/>
          <p14:tracePt t="22530" x="5408613" y="1449388"/>
          <p14:tracePt t="22556" x="5365750" y="1439863"/>
          <p14:tracePt t="22581" x="5332413" y="1431925"/>
          <p14:tracePt t="22606" x="5297488" y="1431925"/>
          <p14:tracePt t="22631" x="5254625" y="1431925"/>
          <p14:tracePt t="22656" x="5178425" y="1431925"/>
          <p14:tracePt t="22682" x="5118100" y="1431925"/>
          <p14:tracePt t="22706" x="5083175" y="1431925"/>
          <p14:tracePt t="22731" x="5049838" y="1431925"/>
          <p14:tracePt t="22756" x="5006975" y="1422400"/>
          <p14:tracePt t="22780" x="4972050" y="1422400"/>
          <p14:tracePt t="22806" x="4937125" y="1422400"/>
          <p14:tracePt t="22830" x="4894263" y="1422400"/>
          <p14:tracePt t="22856" x="4835525" y="1414463"/>
          <p14:tracePt t="22881" x="4749800" y="1406525"/>
          <p14:tracePt t="22906" x="4689475" y="1406525"/>
          <p14:tracePt t="22931" x="4654550" y="1406525"/>
          <p14:tracePt t="22957" x="4603750" y="1406525"/>
          <p14:tracePt t="22981" x="4543425" y="1406525"/>
          <p14:tracePt t="23007" x="4492625" y="1406525"/>
          <p14:tracePt t="23031" x="4440238" y="1406525"/>
          <p14:tracePt t="23057" x="4397375" y="1406525"/>
          <p14:tracePt t="23082" x="4321175" y="1406525"/>
          <p14:tracePt t="23107" x="4251325" y="1406525"/>
          <p14:tracePt t="23131" x="4200525" y="1406525"/>
          <p14:tracePt t="23157" x="4175125" y="1406525"/>
          <p14:tracePt t="23182" x="4149725" y="1406525"/>
          <p14:tracePt t="23207" x="4114800" y="1406525"/>
          <p14:tracePt t="23232" x="4064000" y="1414463"/>
          <p14:tracePt t="23257" x="4003675" y="1414463"/>
          <p14:tracePt t="23282" x="3951288" y="1414463"/>
          <p14:tracePt t="23307" x="3892550" y="1414463"/>
          <p14:tracePt t="23333" x="3849688" y="1414463"/>
          <p14:tracePt t="23359" x="3789363" y="1422400"/>
          <p14:tracePt t="23383" x="3736975" y="1431925"/>
          <p14:tracePt t="23408" x="3686175" y="1439863"/>
          <p14:tracePt t="23433" x="3600450" y="1457325"/>
          <p14:tracePt t="23458" x="3532188" y="1465263"/>
          <p14:tracePt t="23483" x="3489325" y="1465263"/>
          <p14:tracePt t="23508" x="3479800" y="1465263"/>
          <p14:tracePt t="23533" x="3471863" y="1465263"/>
          <p14:tracePt t="23558" x="3463925" y="1474788"/>
          <p14:tracePt t="23583" x="3421063" y="1482725"/>
          <p14:tracePt t="23608" x="3368675" y="1492250"/>
          <p14:tracePt t="23633" x="3308350" y="1500188"/>
          <p14:tracePt t="23659" x="3265488" y="1508125"/>
          <p14:tracePt t="23684" x="3232150" y="1508125"/>
          <p14:tracePt t="23709" x="3222625" y="1517650"/>
          <p14:tracePt t="23734" x="3214688" y="1525588"/>
          <p14:tracePt t="23759" x="3206750" y="1535113"/>
          <p14:tracePt t="23784" x="3189288" y="1560513"/>
          <p14:tracePt t="23809" x="3171825" y="1568450"/>
          <p14:tracePt t="23834" x="3171825" y="1577975"/>
          <p14:tracePt t="23898" x="3171825" y="1585913"/>
          <p14:tracePt t="23917" x="3163888" y="1593850"/>
          <p14:tracePt t="23918" x="3154363" y="1611313"/>
          <p14:tracePt t="23934" x="3154363" y="1636713"/>
          <p14:tracePt t="23959" x="3154363" y="1654175"/>
          <p14:tracePt t="23984" x="3154363" y="1679575"/>
          <p14:tracePt t="24009" x="3154363" y="1689100"/>
          <p14:tracePt t="24034" x="3154363" y="1697038"/>
          <p14:tracePt t="24059" x="3163888" y="1706563"/>
          <p14:tracePt t="24084" x="3163888" y="1714500"/>
          <p14:tracePt t="24109" x="3171825" y="1722438"/>
          <p14:tracePt t="24135" x="3189288" y="1731963"/>
          <p14:tracePt t="24160" x="3197225" y="1739900"/>
          <p14:tracePt t="24185" x="3222625" y="1757363"/>
          <p14:tracePt t="24210" x="3249613" y="1774825"/>
          <p14:tracePt t="24235" x="3282950" y="1774825"/>
          <p14:tracePt t="24260" x="3308350" y="1792288"/>
          <p14:tracePt t="24285" x="3351213" y="1792288"/>
          <p14:tracePt t="24310" x="3386138" y="1792288"/>
          <p14:tracePt t="24335" x="3421063" y="1792288"/>
          <p14:tracePt t="24360" x="3454400" y="1792288"/>
          <p14:tracePt t="24360" x="3471863" y="1792288"/>
          <p14:tracePt t="24386" x="3497263" y="1792288"/>
          <p14:tracePt t="24410" x="3522663" y="1792288"/>
          <p14:tracePt t="24436" x="3565525" y="1792288"/>
          <p14:tracePt t="24461" x="3608388" y="1800225"/>
          <p14:tracePt t="24486" x="3651250" y="1808163"/>
          <p14:tracePt t="24510" x="3729038" y="1817688"/>
          <p14:tracePt t="24535" x="3789363" y="1825625"/>
          <p14:tracePt t="24561" x="3875088" y="1843088"/>
          <p14:tracePt t="24586" x="3935413" y="1851025"/>
          <p14:tracePt t="24611" x="3978275" y="1860550"/>
          <p14:tracePt t="24636" x="4021138" y="1868488"/>
          <p14:tracePt t="24660" x="4064000" y="1868488"/>
          <p14:tracePt t="24686" x="4106863" y="1868488"/>
          <p14:tracePt t="24711" x="4149725" y="1868488"/>
          <p14:tracePt t="24736" x="4192588" y="1868488"/>
          <p14:tracePt t="24761" x="4260850" y="1868488"/>
          <p14:tracePt t="24787" x="4329113" y="1868488"/>
          <p14:tracePt t="24812" x="4389438" y="1868488"/>
          <p14:tracePt t="24836" x="4422775" y="1868488"/>
          <p14:tracePt t="24862" x="4457700" y="1868488"/>
          <p14:tracePt t="24887" x="4500563" y="1868488"/>
          <p14:tracePt t="24912" x="4543425" y="1868488"/>
          <p14:tracePt t="24937" x="4586288" y="1868488"/>
          <p14:tracePt t="24962" x="4611688" y="1868488"/>
          <p14:tracePt t="24987" x="4654550" y="1868488"/>
          <p14:tracePt t="25013" x="4706938" y="1868488"/>
          <p14:tracePt t="25037" x="4749800" y="1860550"/>
          <p14:tracePt t="25062" x="4775200" y="1860550"/>
          <p14:tracePt t="25087" x="4792663" y="1860550"/>
          <p14:tracePt t="25112" x="4818063" y="1860550"/>
          <p14:tracePt t="25137" x="4878388" y="1860550"/>
          <p14:tracePt t="25163" x="4929188" y="1860550"/>
          <p14:tracePt t="25188" x="4972050" y="1860550"/>
          <p14:tracePt t="25213" x="5014913" y="1860550"/>
          <p14:tracePt t="25238" x="5032375" y="1860550"/>
          <p14:tracePt t="25306" x="5040313" y="1860550"/>
          <p14:tracePt t="25322" x="5049838" y="1860550"/>
          <p14:tracePt t="25323" x="5057775" y="1860550"/>
          <p14:tracePt t="25338" x="5135563" y="1860550"/>
          <p14:tracePt t="25363" x="5178425" y="1860550"/>
          <p14:tracePt t="25389" x="5203825" y="1860550"/>
          <p14:tracePt t="25413" x="5221288" y="1860550"/>
          <p14:tracePt t="25438" x="5246688" y="1860550"/>
          <p14:tracePt t="25570" x="5254625" y="1860550"/>
          <p14:tracePt t="25578" x="5264150" y="1860550"/>
          <p14:tracePt t="25594" x="5272088" y="1860550"/>
          <p14:tracePt t="25597" x="5289550" y="1860550"/>
          <p14:tracePt t="25613" x="5307013" y="1860550"/>
          <p14:tracePt t="25639" x="5314950" y="1860550"/>
          <p14:tracePt t="25770" x="5322888" y="1860550"/>
          <p14:tracePt t="25786" x="5332413" y="1860550"/>
          <p14:tracePt t="25794" x="5340350" y="1860550"/>
          <p14:tracePt t="25802" x="5349875" y="1860550"/>
          <p14:tracePt t="25814" x="5375275" y="1860550"/>
          <p14:tracePt t="25839" x="5392738" y="1868488"/>
          <p14:tracePt t="25864" x="5418138" y="1868488"/>
          <p14:tracePt t="26002" x="5426075" y="1868488"/>
          <p14:tracePt t="26012" x="5435600" y="1868488"/>
          <p14:tracePt t="26023" x="5461000" y="1868488"/>
          <p14:tracePt t="26040" x="5494338" y="1860550"/>
          <p14:tracePt t="26065" x="5503863" y="1860550"/>
          <p14:tracePt t="27533" x="0" y="0"/>
        </p14:tracePtLst>
        <p14:tracePtLst>
          <p14:tracePt t="30245" x="7235825" y="1689100"/>
          <p14:tracePt t="30547" x="7251700" y="1697038"/>
          <p14:tracePt t="30562" x="7251700" y="1706563"/>
          <p14:tracePt t="30578" x="7261225" y="1706563"/>
          <p14:tracePt t="30589" x="7261225" y="1714500"/>
          <p14:tracePt t="30610" x="7269163" y="1731963"/>
          <p14:tracePt t="30699" x="7278688" y="1731963"/>
          <p14:tracePt t="30707" x="7278688" y="1739900"/>
          <p14:tracePt t="30731" x="7278688" y="1749425"/>
          <p14:tracePt t="30732" x="7278688" y="1757363"/>
          <p14:tracePt t="30753" x="7286625" y="1765300"/>
          <p14:tracePt t="30777" x="7294563" y="1800225"/>
          <p14:tracePt t="30803" x="7304088" y="1817688"/>
          <p14:tracePt t="30828" x="7312025" y="1835150"/>
          <p14:tracePt t="30854" x="7312025" y="1851025"/>
          <p14:tracePt t="30879" x="7321550" y="1868488"/>
          <p14:tracePt t="30904" x="7329488" y="1878013"/>
          <p14:tracePt t="30929" x="7337425" y="1885950"/>
          <p14:tracePt t="30954" x="7346950" y="1911350"/>
          <p14:tracePt t="30979" x="7364413" y="1928813"/>
          <p14:tracePt t="31004" x="7372350" y="1936750"/>
          <p14:tracePt t="31029" x="7372350" y="1954213"/>
          <p14:tracePt t="31054" x="7380288" y="1963738"/>
          <p14:tracePt t="31079" x="7397750" y="1979613"/>
          <p14:tracePt t="31104" x="7407275" y="1989138"/>
          <p14:tracePt t="31129" x="7415213" y="2006600"/>
          <p14:tracePt t="31155" x="7423150" y="2014538"/>
          <p14:tracePt t="31180" x="7440613" y="2022475"/>
          <p14:tracePt t="31204" x="7450138" y="2039938"/>
          <p14:tracePt t="31230" x="7466013" y="2039938"/>
          <p14:tracePt t="31255" x="7466013" y="2049463"/>
          <p14:tracePt t="31280" x="7483475" y="2057400"/>
          <p14:tracePt t="31305" x="7500938" y="2065338"/>
          <p14:tracePt t="31330" x="7551738" y="2074863"/>
          <p14:tracePt t="31355" x="7578725" y="2074863"/>
          <p14:tracePt t="31380" x="7604125" y="2074863"/>
          <p14:tracePt t="31405" x="7621588" y="2074863"/>
          <p14:tracePt t="31430" x="7654925" y="2074863"/>
          <p14:tracePt t="31455" x="7689850" y="2074863"/>
          <p14:tracePt t="31481" x="7715250" y="2074863"/>
          <p14:tracePt t="31506" x="7750175" y="2074863"/>
          <p14:tracePt t="31531" x="7775575" y="2074863"/>
          <p14:tracePt t="31650" x="7783513" y="2074863"/>
          <p14:tracePt t="31659" x="7818438" y="2074863"/>
          <p14:tracePt t="31666" x="7851775" y="2074863"/>
          <p14:tracePt t="31674" x="7878763" y="2074863"/>
          <p14:tracePt t="31680" x="7947025" y="2074863"/>
          <p14:tracePt t="31706" x="7989888" y="2074863"/>
          <p14:tracePt t="31731" x="8007350" y="2074863"/>
          <p14:tracePt t="31756" x="8023225" y="2074863"/>
          <p14:tracePt t="31781" x="8058150" y="2074863"/>
          <p14:tracePt t="31806" x="8093075" y="2074863"/>
          <p14:tracePt t="31831" x="8108950" y="2074863"/>
          <p14:tracePt t="31906" x="8118475" y="2074863"/>
          <p14:tracePt t="31915" x="8135938" y="2074863"/>
          <p14:tracePt t="31916" x="8169275" y="2065338"/>
          <p14:tracePt t="31931" x="8237538" y="2065338"/>
          <p14:tracePt t="31956" x="8289925" y="2049463"/>
          <p14:tracePt t="31982" x="8297863" y="2049463"/>
          <p14:tracePt t="32106" x="8307388" y="2049463"/>
          <p14:tracePt t="32114" x="8315325" y="2049463"/>
          <p14:tracePt t="32120" x="8358188" y="2039938"/>
          <p14:tracePt t="32131" x="8383588" y="2032000"/>
          <p14:tracePt t="32157" x="8393113" y="2022475"/>
          <p14:tracePt t="32234" x="8401050" y="2022475"/>
          <p14:tracePt t="32243" x="8401050" y="2014538"/>
          <p14:tracePt t="32244" x="8418513" y="2006600"/>
          <p14:tracePt t="32257" x="8443913" y="1979613"/>
          <p14:tracePt t="32283" x="8461375" y="1971675"/>
          <p14:tracePt t="32308" x="8461375" y="1963738"/>
          <p14:tracePt t="32333" x="8469313" y="1946275"/>
          <p14:tracePt t="32358" x="8478838" y="1928813"/>
          <p14:tracePt t="32383" x="8494713" y="1911350"/>
          <p14:tracePt t="32408" x="8494713" y="1903413"/>
          <p14:tracePt t="32433" x="8504238" y="1893888"/>
          <p14:tracePt t="32457" x="8504238" y="1885950"/>
          <p14:tracePt t="32482" x="8512175" y="1878013"/>
          <p14:tracePt t="32506" x="8521700" y="1868488"/>
          <p14:tracePt t="32531" x="8529638" y="1851025"/>
          <p14:tracePt t="32558" x="8537575" y="1835150"/>
          <p14:tracePt t="32584" x="8537575" y="1825625"/>
          <p14:tracePt t="32608" x="8547100" y="1825625"/>
          <p14:tracePt t="32633" x="8547100" y="1817688"/>
          <p14:tracePt t="32659" x="8555038" y="1800225"/>
          <p14:tracePt t="32684" x="8564563" y="1782763"/>
          <p14:tracePt t="32708" x="8564563" y="1765300"/>
          <p14:tracePt t="32734" x="8572500" y="1757363"/>
          <p14:tracePt t="32759" x="8580438" y="1749425"/>
          <p14:tracePt t="32784" x="8580438" y="1731963"/>
          <p14:tracePt t="32809" x="8580438" y="1714500"/>
          <p14:tracePt t="32834" x="8580438" y="1689100"/>
          <p14:tracePt t="32859" x="8580438" y="1679575"/>
          <p14:tracePt t="32884" x="8580438" y="1663700"/>
          <p14:tracePt t="32909" x="8580438" y="1646238"/>
          <p14:tracePt t="32934" x="8580438" y="1628775"/>
          <p14:tracePt t="32959" x="8580438" y="1603375"/>
          <p14:tracePt t="32984" x="8580438" y="1593850"/>
          <p14:tracePt t="33010" x="8580438" y="1577975"/>
          <p14:tracePt t="33035" x="8572500" y="1568450"/>
          <p14:tracePt t="33060" x="8572500" y="1550988"/>
          <p14:tracePt t="33084" x="8564563" y="1543050"/>
          <p14:tracePt t="33110" x="8555038" y="1535113"/>
          <p14:tracePt t="33135" x="8547100" y="1517650"/>
          <p14:tracePt t="33160" x="8529638" y="1500188"/>
          <p14:tracePt t="33185" x="8512175" y="1492250"/>
          <p14:tracePt t="33185" x="8512175" y="1482725"/>
          <p14:tracePt t="33210" x="8494713" y="1482725"/>
          <p14:tracePt t="33235" x="8486775" y="1474788"/>
          <p14:tracePt t="33323" x="8478838" y="1474788"/>
          <p14:tracePt t="33330" x="8451850" y="1474788"/>
          <p14:tracePt t="33338" x="8435975" y="1474788"/>
          <p14:tracePt t="33410" x="8418513" y="1474788"/>
          <p14:tracePt t="33419" x="8401050" y="1474788"/>
          <p14:tracePt t="33420" x="8383588" y="1474788"/>
          <p14:tracePt t="33436" x="8375650" y="1474788"/>
          <p14:tracePt t="33460" x="8366125" y="1474788"/>
          <p14:tracePt t="33486" x="8358188" y="1474788"/>
          <p14:tracePt t="33546" x="8350250" y="1474788"/>
          <p14:tracePt t="33561" x="8323263" y="1474788"/>
          <p14:tracePt t="33562" x="8247063" y="1474788"/>
          <p14:tracePt t="33586" x="8169275" y="1474788"/>
          <p14:tracePt t="33611" x="8161338" y="1474788"/>
          <p14:tracePt t="33636" x="8143875" y="1474788"/>
          <p14:tracePt t="33661" x="8126413" y="1474788"/>
          <p14:tracePt t="33686" x="8083550" y="1474788"/>
          <p14:tracePt t="33711" x="8050213" y="1482725"/>
          <p14:tracePt t="33736" x="8032750" y="1482725"/>
          <p14:tracePt t="33762" x="8007350" y="1482725"/>
          <p14:tracePt t="33787" x="7980363" y="1482725"/>
          <p14:tracePt t="33812" x="7947025" y="1482725"/>
          <p14:tracePt t="33837" x="7912100" y="1492250"/>
          <p14:tracePt t="33861" x="7886700" y="1500188"/>
          <p14:tracePt t="33887" x="7869238" y="1500188"/>
          <p14:tracePt t="33911" x="7835900" y="1500188"/>
          <p14:tracePt t="33937" x="7793038" y="1508125"/>
          <p14:tracePt t="33962" x="7740650" y="1525588"/>
          <p14:tracePt t="33987" x="7707313" y="1543050"/>
          <p14:tracePt t="34012" x="7680325" y="1543050"/>
          <p14:tracePt t="34122" x="7672388" y="1543050"/>
          <p14:tracePt t="34131" x="7664450" y="1543050"/>
          <p14:tracePt t="34139" x="7646988" y="1543050"/>
          <p14:tracePt t="34140" x="7629525" y="1543050"/>
          <p14:tracePt t="34140" x="7621588" y="1550988"/>
          <p14:tracePt t="34162" x="7612063" y="1550988"/>
          <p14:tracePt t="34498" x="0" y="0"/>
        </p14:tracePtLst>
        <p14:tracePtLst>
          <p14:tracePt t="37514" x="274638" y="2022475"/>
          <p14:tracePt t="38083" x="274638" y="2032000"/>
          <p14:tracePt t="38474" x="292100" y="2032000"/>
          <p14:tracePt t="38482" x="342900" y="2032000"/>
          <p14:tracePt t="38486" x="411163" y="2032000"/>
          <p14:tracePt t="38499" x="463550" y="2039938"/>
          <p14:tracePt t="38524" x="479425" y="2039938"/>
          <p14:tracePt t="38738" x="488950" y="2039938"/>
          <p14:tracePt t="38754" x="522288" y="2039938"/>
          <p14:tracePt t="38762" x="557213" y="2039938"/>
          <p14:tracePt t="38763" x="582613" y="2049463"/>
          <p14:tracePt t="38775" x="693738" y="2057400"/>
          <p14:tracePt t="38800" x="779463" y="2065338"/>
          <p14:tracePt t="38825" x="857250" y="2065338"/>
          <p14:tracePt t="38850" x="900113" y="2074863"/>
          <p14:tracePt t="38875" x="968375" y="2092325"/>
          <p14:tracePt t="38900" x="1028700" y="2092325"/>
          <p14:tracePt t="38925" x="1114425" y="2100263"/>
          <p14:tracePt t="38950" x="1192213" y="2108200"/>
          <p14:tracePt t="38976" x="1268413" y="2117725"/>
          <p14:tracePt t="39001" x="1346200" y="2117725"/>
          <p14:tracePt t="39001" x="1371600" y="2117725"/>
          <p14:tracePt t="39026" x="1449388" y="2125663"/>
          <p14:tracePt t="39051" x="1535113" y="2135188"/>
          <p14:tracePt t="39076" x="1611313" y="2135188"/>
          <p14:tracePt t="39101" x="1646238" y="2135188"/>
          <p14:tracePt t="39126" x="1679575" y="2135188"/>
          <p14:tracePt t="39151" x="1739900" y="2135188"/>
          <p14:tracePt t="39176" x="1808163" y="2135188"/>
          <p14:tracePt t="39201" x="1885950" y="2143125"/>
          <p14:tracePt t="39226" x="1936750" y="2143125"/>
          <p14:tracePt t="39251" x="1954213" y="2143125"/>
          <p14:tracePt t="39276" x="1979613" y="2143125"/>
          <p14:tracePt t="39301" x="1997075" y="2143125"/>
          <p14:tracePt t="39327" x="2032000" y="2143125"/>
          <p14:tracePt t="39352" x="2074863" y="2143125"/>
          <p14:tracePt t="39376" x="2135188" y="2143125"/>
          <p14:tracePt t="39402" x="2143125" y="2143125"/>
          <p14:tracePt t="39562" x="2151063" y="2143125"/>
          <p14:tracePt t="39570" x="2168525" y="2143125"/>
          <p14:tracePt t="39578" x="2211388" y="2143125"/>
          <p14:tracePt t="39584" x="2279650" y="2143125"/>
          <p14:tracePt t="39602" x="2374900" y="2125663"/>
          <p14:tracePt t="39627" x="2382838" y="2125663"/>
          <p14:tracePt t="39652" x="2392363" y="2125663"/>
          <p14:tracePt t="39730" x="2400300" y="2125663"/>
          <p14:tracePt t="39739" x="2417763" y="2125663"/>
          <p14:tracePt t="39739" x="2443163" y="2125663"/>
          <p14:tracePt t="39752" x="2528888" y="2117725"/>
          <p14:tracePt t="39752" x="2571750" y="2117725"/>
          <p14:tracePt t="39778" x="2692400" y="2108200"/>
          <p14:tracePt t="39802" x="2794000" y="2100263"/>
          <p14:tracePt t="39828" x="2863850" y="2100263"/>
          <p14:tracePt t="39853" x="2897188" y="2100263"/>
          <p14:tracePt t="39878" x="2949575" y="2100263"/>
          <p14:tracePt t="39903" x="3017838" y="2100263"/>
          <p14:tracePt t="39928" x="3111500" y="2100263"/>
          <p14:tracePt t="39953" x="3206750" y="2100263"/>
          <p14:tracePt t="39978" x="3292475" y="2100263"/>
          <p14:tracePt t="40003" x="3394075" y="2100263"/>
          <p14:tracePt t="40028" x="3489325" y="2100263"/>
          <p14:tracePt t="40053" x="3557588" y="2100263"/>
          <p14:tracePt t="40078" x="3608388" y="2100263"/>
          <p14:tracePt t="40104" x="3635375" y="2100263"/>
          <p14:tracePt t="40129" x="3668713" y="2100263"/>
          <p14:tracePt t="40129" x="3678238" y="2100263"/>
          <p14:tracePt t="40154" x="3736975" y="2100263"/>
          <p14:tracePt t="40179" x="3797300" y="2100263"/>
          <p14:tracePt t="40204" x="3832225" y="2100263"/>
          <p14:tracePt t="40229" x="3857625" y="2100263"/>
          <p14:tracePt t="40254" x="3865563" y="2100263"/>
          <p14:tracePt t="40362" x="3883025" y="2100263"/>
          <p14:tracePt t="40370" x="3925888" y="2100263"/>
          <p14:tracePt t="40378" x="4021138" y="2100263"/>
          <p14:tracePt t="40394" x="4132263" y="2100263"/>
          <p14:tracePt t="40404" x="4268788" y="2100263"/>
          <p14:tracePt t="40429" x="4311650" y="2100263"/>
          <p14:tracePt t="40454" x="4321175" y="2100263"/>
          <p14:tracePt t="40634" x="4329113" y="2100263"/>
          <p14:tracePt t="40642" x="4337050" y="2100263"/>
          <p14:tracePt t="40650" x="4354513" y="2092325"/>
          <p14:tracePt t="40658" x="4475163" y="2092325"/>
          <p14:tracePt t="40680" x="4629150" y="2092325"/>
          <p14:tracePt t="40705" x="4749800" y="2092325"/>
          <p14:tracePt t="40730" x="4775200" y="2092325"/>
          <p14:tracePt t="40755" x="4800600" y="2092325"/>
          <p14:tracePt t="40780" x="4826000" y="2092325"/>
          <p14:tracePt t="40805" x="4894263" y="2092325"/>
          <p14:tracePt t="40830" x="4997450" y="2092325"/>
          <p14:tracePt t="40855" x="5108575" y="2092325"/>
          <p14:tracePt t="40881" x="5194300" y="2082800"/>
          <p14:tracePt t="40881" x="5211763" y="2082800"/>
          <p14:tracePt t="40906" x="5289550" y="2082800"/>
          <p14:tracePt t="40931" x="5349875" y="2082800"/>
          <p14:tracePt t="40956" x="5418138" y="2074863"/>
          <p14:tracePt t="40981" x="5451475" y="2074863"/>
          <p14:tracePt t="41006" x="5486400" y="2074863"/>
          <p14:tracePt t="41032" x="5546725" y="2065338"/>
          <p14:tracePt t="41056" x="5622925" y="2065338"/>
          <p14:tracePt t="41081" x="5778500" y="2065338"/>
          <p14:tracePt t="41106" x="5897563" y="2065338"/>
          <p14:tracePt t="41131" x="6008688" y="2057400"/>
          <p14:tracePt t="41156" x="6111875" y="2057400"/>
          <p14:tracePt t="41181" x="6197600" y="2057400"/>
          <p14:tracePt t="41207" x="6283325" y="2057400"/>
          <p14:tracePt t="41232" x="6378575" y="2057400"/>
          <p14:tracePt t="41256" x="6507163" y="2049463"/>
          <p14:tracePt t="41281" x="6635750" y="2049463"/>
          <p14:tracePt t="41307" x="6729413" y="2039938"/>
          <p14:tracePt t="41331" x="6789738" y="2039938"/>
          <p14:tracePt t="41357" x="6850063" y="2039938"/>
          <p14:tracePt t="41381" x="6875463" y="2039938"/>
          <p14:tracePt t="41407" x="6892925" y="2039938"/>
          <p14:tracePt t="41432" x="6908800" y="2039938"/>
          <p14:tracePt t="41457" x="6918325" y="2039938"/>
          <p14:tracePt t="41658" x="6926263" y="2039938"/>
          <p14:tracePt t="41674" x="6935788" y="2039938"/>
          <p14:tracePt t="41815" x="0" y="0"/>
        </p14:tracePtLst>
        <p14:tracePtLst>
          <p14:tracePt t="46289" x="4568825" y="3429000"/>
          <p14:tracePt t="46529" x="4560888" y="3436938"/>
          <p14:tracePt t="46538" x="4551363" y="3454400"/>
          <p14:tracePt t="46539" x="4543425" y="3463925"/>
          <p14:tracePt t="46546" x="4535488" y="3489325"/>
          <p14:tracePt t="46571" x="4525963" y="3497263"/>
          <p14:tracePt t="46666" x="4518025" y="3497263"/>
          <p14:tracePt t="46674" x="4492625" y="3479800"/>
          <p14:tracePt t="46682" x="4440238" y="3454400"/>
          <p14:tracePt t="46696" x="4268788" y="3368675"/>
          <p14:tracePt t="46721" x="3986213" y="3197225"/>
          <p14:tracePt t="46746" x="3668713" y="3068638"/>
          <p14:tracePt t="46771" x="3249613" y="2914650"/>
          <p14:tracePt t="46796" x="2897188" y="2778125"/>
          <p14:tracePt t="46822" x="2692400" y="2674938"/>
          <p14:tracePt t="46847" x="2571750" y="2589213"/>
          <p14:tracePt t="46872" x="2511425" y="2536825"/>
          <p14:tracePt t="46897" x="2400300" y="2493963"/>
          <p14:tracePt t="46922" x="2254250" y="2460625"/>
          <p14:tracePt t="46947" x="2082800" y="2408238"/>
          <p14:tracePt t="46972" x="1825625" y="2349500"/>
          <p14:tracePt t="46997" x="1585913" y="2254250"/>
          <p14:tracePt t="47022" x="1268413" y="2151063"/>
          <p14:tracePt t="47047" x="1079500" y="2057400"/>
          <p14:tracePt t="47072" x="960438" y="1997075"/>
          <p14:tracePt t="47097" x="900113" y="1963738"/>
          <p14:tracePt t="47123" x="892175" y="1963738"/>
          <p14:tracePt t="47202" x="882650" y="1963738"/>
          <p14:tracePt t="47219" x="874713" y="1963738"/>
          <p14:tracePt t="47220" x="857250" y="1963738"/>
          <p14:tracePt t="47231" x="796925" y="1989138"/>
          <p14:tracePt t="47248" x="677863" y="2014538"/>
          <p14:tracePt t="47272" x="549275" y="2022475"/>
          <p14:tracePt t="47298" x="488950" y="2022475"/>
          <p14:tracePt t="47323" x="479425" y="2032000"/>
          <p14:tracePt t="47348" x="446088" y="2039938"/>
          <p14:tracePt t="47373" x="436563" y="2049463"/>
          <p14:tracePt t="47398" x="420688" y="2057400"/>
          <p14:tracePt t="47423" x="403225" y="2074863"/>
          <p14:tracePt t="47448" x="403225" y="2082800"/>
          <p14:tracePt t="47473" x="385763" y="2100263"/>
          <p14:tracePt t="47499" x="377825" y="2125663"/>
          <p14:tracePt t="47524" x="360363" y="2143125"/>
          <p14:tracePt t="47548" x="350838" y="2151063"/>
          <p14:tracePt t="47574" x="334963" y="2178050"/>
          <p14:tracePt t="47599" x="325438" y="2193925"/>
          <p14:tracePt t="47624" x="325438" y="2203450"/>
          <p14:tracePt t="47649" x="317500" y="2211388"/>
          <p14:tracePt t="47674" x="307975" y="2220913"/>
          <p14:tracePt t="47802" x="307975" y="2228850"/>
          <p14:tracePt t="47809" x="307975" y="2236788"/>
          <p14:tracePt t="47817" x="307975" y="2254250"/>
          <p14:tracePt t="47824" x="300038" y="2279650"/>
          <p14:tracePt t="47849" x="292100" y="2289175"/>
          <p14:tracePt t="47978" x="292100" y="2297113"/>
          <p14:tracePt t="47998" x="292100" y="2306638"/>
          <p14:tracePt t="48008" x="292100" y="2349500"/>
          <p14:tracePt t="48025" x="292100" y="2408238"/>
          <p14:tracePt t="48050" x="292100" y="2435225"/>
          <p14:tracePt t="48075" x="292100" y="2443163"/>
          <p14:tracePt t="48138" x="292100" y="2451100"/>
          <p14:tracePt t="48146" x="282575" y="2451100"/>
          <p14:tracePt t="48149" x="282575" y="2478088"/>
          <p14:tracePt t="48175" x="282575" y="2503488"/>
          <p14:tracePt t="48200" x="282575" y="2520950"/>
          <p14:tracePt t="48225" x="282575" y="2546350"/>
          <p14:tracePt t="48250" x="282575" y="2554288"/>
          <p14:tracePt t="48275" x="282575" y="2571750"/>
          <p14:tracePt t="48300" x="282575" y="2589213"/>
          <p14:tracePt t="48326" x="274638" y="2606675"/>
          <p14:tracePt t="48350" x="265113" y="2614613"/>
          <p14:tracePt t="48376" x="265113" y="2632075"/>
          <p14:tracePt t="48400" x="257175" y="2649538"/>
          <p14:tracePt t="48426" x="257175" y="2674938"/>
          <p14:tracePt t="48450" x="249238" y="2708275"/>
          <p14:tracePt t="48476" x="249238" y="2743200"/>
          <p14:tracePt t="48501" x="239713" y="2768600"/>
          <p14:tracePt t="48526" x="239713" y="2786063"/>
          <p14:tracePt t="48551" x="239713" y="2794000"/>
          <p14:tracePt t="48576" x="231775" y="2828925"/>
          <p14:tracePt t="48601" x="231775" y="2863850"/>
          <p14:tracePt t="48626" x="231775" y="2906713"/>
          <p14:tracePt t="48651" x="231775" y="2949575"/>
          <p14:tracePt t="48676" x="222250" y="2982913"/>
          <p14:tracePt t="48701" x="222250" y="3017838"/>
          <p14:tracePt t="48727" x="222250" y="3025775"/>
          <p14:tracePt t="48751" x="214313" y="3035300"/>
          <p14:tracePt t="48777" x="214313" y="3078163"/>
          <p14:tracePt t="48802" x="214313" y="3111500"/>
          <p14:tracePt t="48827" x="214313" y="3128963"/>
          <p14:tracePt t="48852" x="214313" y="3154363"/>
          <p14:tracePt t="48877" x="214313" y="3179763"/>
          <p14:tracePt t="48902" x="214313" y="3206750"/>
          <p14:tracePt t="48927" x="214313" y="3240088"/>
          <p14:tracePt t="48952" x="206375" y="3275013"/>
          <p14:tracePt t="48952" x="206375" y="3282950"/>
          <p14:tracePt t="48977" x="206375" y="3308350"/>
          <p14:tracePt t="49003" x="206375" y="3335338"/>
          <p14:tracePt t="49027" x="196850" y="3351213"/>
          <p14:tracePt t="49053" x="196850" y="3386138"/>
          <p14:tracePt t="49078" x="196850" y="3429000"/>
          <p14:tracePt t="49102" x="196850" y="3479800"/>
          <p14:tracePt t="49128" x="196850" y="3514725"/>
          <p14:tracePt t="49153" x="196850" y="3540125"/>
          <p14:tracePt t="49178" x="188913" y="3575050"/>
          <p14:tracePt t="49203" x="188913" y="3617913"/>
          <p14:tracePt t="49228" x="188913" y="3660775"/>
          <p14:tracePt t="49253" x="188913" y="3703638"/>
          <p14:tracePt t="49278" x="188913" y="3736975"/>
          <p14:tracePt t="49303" x="188913" y="3779838"/>
          <p14:tracePt t="49328" x="196850" y="3840163"/>
          <p14:tracePt t="49353" x="206375" y="3935413"/>
          <p14:tracePt t="49378" x="214313" y="4003675"/>
          <p14:tracePt t="49403" x="214313" y="4046538"/>
          <p14:tracePt t="49429" x="214313" y="4079875"/>
          <p14:tracePt t="49454" x="214313" y="4106863"/>
          <p14:tracePt t="49479" x="214313" y="4140200"/>
          <p14:tracePt t="49504" x="214313" y="4183063"/>
          <p14:tracePt t="49529" x="214313" y="4243388"/>
          <p14:tracePt t="49554" x="214313" y="4286250"/>
          <p14:tracePt t="49579" x="206375" y="4337050"/>
          <p14:tracePt t="49604" x="196850" y="4364038"/>
          <p14:tracePt t="49629" x="196850" y="4389438"/>
          <p14:tracePt t="49654" x="196850" y="4397375"/>
          <p14:tracePt t="49679" x="196850" y="4406900"/>
          <p14:tracePt t="49704" x="196850" y="4414838"/>
          <p14:tracePt t="49704" x="196850" y="4422775"/>
          <p14:tracePt t="49730" x="196850" y="4432300"/>
          <p14:tracePt t="49754" x="196850" y="4449763"/>
          <p14:tracePt t="49780" x="196850" y="4465638"/>
          <p14:tracePt t="49865" x="196850" y="4475163"/>
          <p14:tracePt t="49873" x="196850" y="4483100"/>
          <p14:tracePt t="49897" x="188913" y="4492625"/>
          <p14:tracePt t="50313" x="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3F3574-D182-4752-B1F6-3D93504D44BD}" type="slidenum">
              <a:rPr lang="en-US" sz="1400" b="0" smtClean="0"/>
              <a:pPr eaLnBrk="1" hangingPunct="1"/>
              <a:t>15</a:t>
            </a:fld>
            <a:endParaRPr lang="en-US" sz="1400" b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– Attendance Report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When running and/or viewing the Attendance Report, remember the following:</a:t>
            </a:r>
          </a:p>
          <a:p>
            <a:pPr lvl="1" eaLnBrk="1" hangingPunct="1"/>
            <a:r>
              <a:rPr lang="en-US" b="0" smtClean="0"/>
              <a:t>The Run Control is the name of your report.</a:t>
            </a:r>
          </a:p>
          <a:p>
            <a:pPr lvl="1" eaLnBrk="1" hangingPunct="1"/>
            <a:r>
              <a:rPr lang="en-US" b="0" smtClean="0"/>
              <a:t>Up to one year of attendance can be viewed on a report</a:t>
            </a:r>
          </a:p>
          <a:p>
            <a:pPr lvl="1" eaLnBrk="1" hangingPunct="1"/>
            <a:r>
              <a:rPr lang="en-US" b="0" smtClean="0"/>
              <a:t>You can choose to print accrual information</a:t>
            </a:r>
          </a:p>
          <a:p>
            <a:pPr lvl="1" eaLnBrk="1" hangingPunct="1"/>
            <a:r>
              <a:rPr lang="en-US" b="0" smtClean="0"/>
              <a:t>The report can be printed or saved</a:t>
            </a:r>
          </a:p>
          <a:p>
            <a:pPr lvl="1" eaLnBrk="1" hangingPunct="1"/>
            <a:r>
              <a:rPr lang="en-US" b="0" smtClean="0"/>
              <a:t>Only Payable Time with a status of Distributed or Closed will be displayed</a:t>
            </a:r>
          </a:p>
          <a:p>
            <a:pPr lvl="1" eaLnBrk="1" hangingPunct="1"/>
            <a:r>
              <a:rPr lang="en-US" b="0" smtClean="0"/>
              <a:t>Reports are saved in Core for 30 days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  <a:p>
            <a:pPr marL="0" indent="0" eaLnBrk="1" hangingPunct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53"/>
    </mc:Choice>
    <mc:Fallback xmlns="">
      <p:transition spd="slow" advTm="5505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8474F3-F4E7-44C0-B1A1-FA115169AB5A}" type="slidenum">
              <a:rPr lang="en-US" sz="1400" b="0" smtClean="0"/>
              <a:pPr eaLnBrk="1" hangingPunct="1"/>
              <a:t>16</a:t>
            </a:fld>
            <a:endParaRPr lang="en-US" sz="1400" b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Knowledge Check – Attendance Report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305800" cy="4525963"/>
          </a:xfrm>
        </p:spPr>
        <p:txBody>
          <a:bodyPr/>
          <a:lstStyle/>
          <a:p>
            <a:pPr marL="381000" indent="-381000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 smtClean="0"/>
              <a:t>Answer the following question:</a:t>
            </a:r>
          </a:p>
          <a:p>
            <a:pPr marL="687388" lvl="1" indent="-342900" eaLnBrk="1" hangingPunct="1">
              <a:buFontTx/>
              <a:buAutoNum type="arabicPeriod"/>
              <a:defRPr/>
            </a:pPr>
            <a:r>
              <a:rPr lang="en-US" b="0" dirty="0" smtClean="0"/>
              <a:t>What is a Run Control ID?</a:t>
            </a:r>
          </a:p>
          <a:p>
            <a:pPr marL="1030288" lvl="2" indent="-342900" eaLnBrk="1" hangingPunct="1">
              <a:buFont typeface="+mj-lt"/>
              <a:buAutoNum type="alphaLcParenR"/>
              <a:defRPr/>
            </a:pPr>
            <a:r>
              <a:rPr lang="en-US" b="0" dirty="0" smtClean="0"/>
              <a:t>The name of your report</a:t>
            </a:r>
          </a:p>
          <a:p>
            <a:pPr marL="687388" lvl="1" indent="-342900" eaLnBrk="1" hangingPunct="1">
              <a:buFontTx/>
              <a:buAutoNum type="arabicPeriod"/>
              <a:defRPr/>
            </a:pPr>
            <a:r>
              <a:rPr lang="en-US" b="0" dirty="0" smtClean="0"/>
              <a:t>Do you need to manually save your report if you click Run?</a:t>
            </a:r>
          </a:p>
          <a:p>
            <a:pPr marL="1030288" lvl="2" indent="-342900" eaLnBrk="1" hangingPunct="1">
              <a:buFont typeface="+mj-lt"/>
              <a:buAutoNum type="alphaLcParenR"/>
              <a:defRPr/>
            </a:pPr>
            <a:r>
              <a:rPr lang="en-US" b="0" dirty="0" smtClean="0"/>
              <a:t>No</a:t>
            </a:r>
          </a:p>
          <a:p>
            <a:pPr marL="687388" lvl="1" indent="-342900" eaLnBrk="1" hangingPunct="1">
              <a:buFontTx/>
              <a:buAutoNum type="arabicPeriod"/>
              <a:defRPr/>
            </a:pPr>
            <a:r>
              <a:rPr lang="en-US" b="0" dirty="0" smtClean="0"/>
              <a:t>What Payable Time status is displayed on the report?</a:t>
            </a:r>
          </a:p>
          <a:p>
            <a:pPr marL="1030288" lvl="2" indent="-342900" eaLnBrk="1" hangingPunct="1">
              <a:buFont typeface="+mj-lt"/>
              <a:buAutoNum type="alphaLcParenR"/>
              <a:defRPr/>
            </a:pPr>
            <a:r>
              <a:rPr lang="en-US" b="0" dirty="0" smtClean="0"/>
              <a:t>PD (Distributed) and CL (Closed)</a:t>
            </a:r>
          </a:p>
          <a:p>
            <a:pPr marL="687388" lvl="1" indent="-342900" eaLnBrk="1" hangingPunct="1">
              <a:buFontTx/>
              <a:buAutoNum type="arabicPeriod"/>
              <a:defRPr/>
            </a:pPr>
            <a:r>
              <a:rPr lang="en-US" b="0" dirty="0" smtClean="0"/>
              <a:t>How many days is your report available in Core-CT?</a:t>
            </a:r>
          </a:p>
          <a:p>
            <a:pPr marL="1028700" lvl="2" indent="-342900" eaLnBrk="1" hangingPunct="1">
              <a:buFont typeface="+mj-lt"/>
              <a:buAutoNum type="alphaLcParenR"/>
              <a:defRPr/>
            </a:pPr>
            <a:r>
              <a:rPr lang="en-US" sz="1600" b="0" dirty="0" smtClean="0"/>
              <a:t>30 days</a:t>
            </a:r>
          </a:p>
          <a:p>
            <a:pPr marL="344488" lvl="1" indent="0" eaLnBrk="1" hangingPunct="1">
              <a:buFontTx/>
              <a:buNone/>
              <a:defRPr/>
            </a:pPr>
            <a:endParaRPr lang="en-US" b="0" dirty="0" smtClean="0"/>
          </a:p>
          <a:p>
            <a:pPr marL="687388" lvl="1" indent="-342900" eaLnBrk="1" hangingPunct="1">
              <a:buFontTx/>
              <a:buAutoNum type="arabicPeriod"/>
              <a:defRPr/>
            </a:pPr>
            <a:endParaRPr lang="en-US" b="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86"/>
    </mc:Choice>
    <mc:Fallback xmlns="">
      <p:transition spd="slow" advTm="99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0EB253-21F0-4BB1-81BC-4BFB64CD046D}" type="slidenum">
              <a:rPr lang="en-US" sz="1400" b="0" smtClean="0"/>
              <a:pPr eaLnBrk="1" hangingPunct="1"/>
              <a:t>17</a:t>
            </a:fld>
            <a:endParaRPr lang="en-US" sz="1400" b="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003399"/>
                </a:solidFill>
              </a:rPr>
              <a:t>Questions?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rgbClr val="003399"/>
                </a:solidFill>
              </a:rPr>
              <a:t>Payroll Department</a:t>
            </a:r>
            <a:endParaRPr lang="en-US" dirty="0" smtClean="0">
              <a:solidFill>
                <a:srgbClr val="003399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it-IT" dirty="0" smtClean="0">
                <a:hlinkClick r:id="rId3"/>
              </a:rPr>
              <a:t>Beata Winiarski </a:t>
            </a:r>
            <a:r>
              <a:rPr lang="it-IT" dirty="0" smtClean="0"/>
              <a:t>- </a:t>
            </a:r>
            <a:r>
              <a:rPr lang="it-IT" dirty="0" smtClean="0"/>
              <a:t>Payroll Coordinator - (203) 392-5425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hlinkClick r:id="rId4"/>
              </a:rPr>
              <a:t>Ken Pereira</a:t>
            </a:r>
            <a:r>
              <a:rPr lang="en-US" dirty="0" smtClean="0"/>
              <a:t> - Payroll Officer - (203) 392-5427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err="1" smtClean="0">
                <a:hlinkClick r:id="rId5"/>
              </a:rPr>
              <a:t>Kommaly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Xayasone</a:t>
            </a:r>
            <a:r>
              <a:rPr lang="en-US" dirty="0" smtClean="0"/>
              <a:t> – Payroll Clerk- (203) 392-5079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hlinkClick r:id="rId6"/>
              </a:rPr>
              <a:t>Linda </a:t>
            </a:r>
            <a:r>
              <a:rPr lang="en-US" dirty="0" err="1" smtClean="0">
                <a:hlinkClick r:id="rId6"/>
              </a:rPr>
              <a:t>D'Addio</a:t>
            </a:r>
            <a:r>
              <a:rPr lang="en-US" dirty="0" smtClean="0"/>
              <a:t> - Payroll Clerk - (203) 392-5621 </a:t>
            </a:r>
            <a:endParaRPr lang="en-US" dirty="0" smtClean="0">
              <a:solidFill>
                <a:srgbClr val="003399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3600" b="0" dirty="0" smtClean="0">
              <a:solidFill>
                <a:srgbClr val="003399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3600" b="0" dirty="0" smtClean="0">
              <a:solidFill>
                <a:srgbClr val="003399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3600" b="0" dirty="0" smtClean="0">
              <a:solidFill>
                <a:srgbClr val="003399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3600" b="0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9"/>
    </mc:Choice>
    <mc:Fallback xmlns="">
      <p:transition spd="slow" advTm="207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F350A-2021-4836-B005-8CF4256BD978}" type="slidenum">
              <a:rPr lang="en-US" sz="1400" b="0" smtClean="0"/>
              <a:pPr eaLnBrk="1" hangingPunct="1"/>
              <a:t>2</a:t>
            </a:fld>
            <a:endParaRPr lang="en-US" sz="1400" b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– Attendance Report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Time &amp; Labor Self Service allows you to run the Attendance Report</a:t>
            </a:r>
            <a:endParaRPr lang="en-US" b="0" dirty="0" smtClean="0"/>
          </a:p>
          <a:p>
            <a:pPr lvl="1" eaLnBrk="1" hangingPunct="1">
              <a:defRPr/>
            </a:pPr>
            <a:r>
              <a:rPr lang="en-US" b="0" dirty="0" smtClean="0"/>
              <a:t>Self Service allows employees to run their own Attendance Report</a:t>
            </a:r>
          </a:p>
          <a:p>
            <a:pPr lvl="1" eaLnBrk="1" hangingPunct="1">
              <a:defRPr/>
            </a:pPr>
            <a:r>
              <a:rPr lang="en-US" b="0" dirty="0" smtClean="0"/>
              <a:t>One year’s worth of attendance can be printed on a report</a:t>
            </a:r>
          </a:p>
          <a:p>
            <a:pPr lvl="1" eaLnBrk="1" hangingPunct="1">
              <a:defRPr/>
            </a:pPr>
            <a:r>
              <a:rPr lang="en-US" b="0" dirty="0" smtClean="0"/>
              <a:t>Run Control is the name of your report</a:t>
            </a:r>
          </a:p>
          <a:p>
            <a:pPr lvl="1" eaLnBrk="1" hangingPunct="1">
              <a:defRPr/>
            </a:pPr>
            <a:r>
              <a:rPr lang="en-US" b="0" dirty="0" smtClean="0"/>
              <a:t>You can view, print or save your report</a:t>
            </a:r>
          </a:p>
          <a:p>
            <a:pPr marL="344487" lvl="1" indent="0" eaLnBrk="1" hangingPunct="1">
              <a:buFontTx/>
              <a:buNone/>
              <a:defRPr/>
            </a:pPr>
            <a:endParaRPr lang="en-US" b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29"/>
    </mc:Choice>
    <mc:Fallback xmlns="">
      <p:transition spd="slow" advTm="2562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AFFB-45C3-45B7-9C8B-834A16388C99}" type="slidenum">
              <a:rPr lang="en-US" sz="1400" b="0" smtClean="0"/>
              <a:pPr eaLnBrk="1" hangingPunct="1"/>
              <a:t>3</a:t>
            </a:fld>
            <a:endParaRPr lang="en-US" sz="1400" b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Walk-through – Attendance Report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343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/>
              <a:t>Step-by-Step Demonstration.</a:t>
            </a:r>
          </a:p>
          <a:p>
            <a:pPr lvl="1" eaLnBrk="1" hangingPunct="1"/>
            <a:r>
              <a:rPr lang="en-US" b="0" smtClean="0"/>
              <a:t>We will walk through the process together</a:t>
            </a:r>
          </a:p>
          <a:p>
            <a:pPr lvl="2" eaLnBrk="1" hangingPunct="1"/>
            <a:r>
              <a:rPr lang="en-US" b="0" u="sng" smtClean="0"/>
              <a:t>Scenario:</a:t>
            </a:r>
            <a:r>
              <a:rPr lang="en-US" b="0" smtClean="0"/>
              <a:t> Attendance Report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1600" smtClean="0"/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7"/>
    </mc:Choice>
    <mc:Fallback xmlns="">
      <p:transition spd="slow" advTm="729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96A97-C023-42C7-8BBF-9482F4F02F2D}" type="slidenum">
              <a:rPr lang="en-US" sz="1400" b="0" smtClean="0"/>
              <a:pPr eaLnBrk="1" hangingPunct="1"/>
              <a:t>4</a:t>
            </a:fld>
            <a:endParaRPr lang="en-US" sz="1400" b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Navigation – Attendance Report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45" b="61594"/>
          <a:stretch/>
        </p:blipFill>
        <p:spPr bwMode="auto">
          <a:xfrm>
            <a:off x="304800" y="1535113"/>
            <a:ext cx="8305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066800" y="3973513"/>
            <a:ext cx="939800" cy="2936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2590800"/>
            <a:ext cx="2590800" cy="9144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From the Core-CT homepage click on: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200" dirty="0" smtClean="0"/>
              <a:t>Main Menu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Self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Service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 bwMode="auto">
          <a:xfrm flipH="1">
            <a:off x="1536700" y="3048000"/>
            <a:ext cx="32639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209800" y="3048000"/>
            <a:ext cx="2590800" cy="9255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08"/>
    </mc:Choice>
    <mc:Fallback xmlns="">
      <p:transition spd="slow" advTm="1850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937861-35D3-4407-AA8B-98C186FAE826}" type="slidenum">
              <a:rPr lang="en-US" sz="1400" b="0" smtClean="0"/>
              <a:pPr eaLnBrk="1" hangingPunct="1"/>
              <a:t>5</a:t>
            </a:fld>
            <a:endParaRPr lang="en-US" sz="1400" b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Navigation – Attendance Report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9113" r="56833" b="57555"/>
          <a:stretch/>
        </p:blipFill>
        <p:spPr bwMode="auto">
          <a:xfrm>
            <a:off x="317500" y="16002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752600" y="3810000"/>
            <a:ext cx="7620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724400" y="2667000"/>
            <a:ext cx="1676400" cy="3048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Click on “Reports”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667000" y="2971800"/>
            <a:ext cx="2895600" cy="990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5"/>
    </mc:Choice>
    <mc:Fallback xmlns="">
      <p:transition spd="slow" advTm="99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99D2F3-9E58-42FC-9244-6C4E26246F17}" type="slidenum">
              <a:rPr lang="en-US" sz="1400" b="0" smtClean="0"/>
              <a:pPr eaLnBrk="1" hangingPunct="1"/>
              <a:t>6</a:t>
            </a:fld>
            <a:endParaRPr lang="en-US" sz="1400" b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Navigation – Attendance Report</a:t>
            </a: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09724"/>
            <a:ext cx="809148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943600" y="1609725"/>
            <a:ext cx="2438400" cy="347662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Next click on “Reports”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781800" y="1957387"/>
            <a:ext cx="381000" cy="11668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93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4" b="52072"/>
          <a:stretch/>
        </p:blipFill>
        <p:spPr bwMode="auto">
          <a:xfrm>
            <a:off x="285015" y="1597024"/>
            <a:ext cx="8417660" cy="48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200400" y="4114800"/>
            <a:ext cx="1456531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791200" y="2540793"/>
            <a:ext cx="2362200" cy="382984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Click on “Attendance Report”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267200" y="2923777"/>
            <a:ext cx="2705100" cy="10735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1"/>
    </mc:Choice>
    <mc:Fallback xmlns="">
      <p:transition spd="slow" advTm="744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A3920C-15C6-4640-A6B8-DF113D6E8648}" type="slidenum">
              <a:rPr lang="en-US" sz="1400" b="0" smtClean="0"/>
              <a:pPr eaLnBrk="1" hangingPunct="1"/>
              <a:t>7</a:t>
            </a:fld>
            <a:endParaRPr lang="en-US" sz="1400" b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Attendance Report</a:t>
            </a:r>
          </a:p>
        </p:txBody>
      </p:sp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862638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791200" y="368300"/>
            <a:ext cx="3200400" cy="25273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/>
              <a:t>A Run Control ID is the name of your report. 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/>
              <a:t>If running report for the first time you need to c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reate a name for your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report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/>
              <a:t>The same name will be used to run all future attendance reports regardless of date range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/>
              <a:t>Sample names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Attendance_Report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200" dirty="0" err="1" smtClean="0"/>
              <a:t>My_Attendance_Report</a:t>
            </a:r>
            <a:endParaRPr lang="en-US" sz="1200" dirty="0" smtClean="0"/>
          </a:p>
          <a:p>
            <a:pPr marL="171450" indent="-171450" algn="l">
              <a:buFont typeface="Arial" pitchFamily="34" charset="0"/>
              <a:buChar char="•"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Click the “Add” button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once your decided on a name and typed it in the Run Control ID field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5"/>
    </mc:Choice>
    <mc:Fallback xmlns="">
      <p:transition spd="slow" advTm="1377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C004CA-8895-42A3-8EE3-C713A611FCE4}" type="slidenum">
              <a:rPr lang="en-US" sz="1400" b="0" smtClean="0"/>
              <a:pPr eaLnBrk="1" hangingPunct="1"/>
              <a:t>8</a:t>
            </a:fld>
            <a:endParaRPr lang="en-US" sz="1400" b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Attendance Report </a:t>
            </a:r>
          </a:p>
        </p:txBody>
      </p:sp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77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096000" y="2476500"/>
            <a:ext cx="2590800" cy="28956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/>
              <a:t>If you have multiple jobs on campus you will need to run attendance reports for each job individually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/>
              <a:t>Attendance Report includes 12 months worth of information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/>
              <a:t>Use  year and month fields to determine which 12 months will appear on the report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Month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field determines the month the report will begin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baseline="0" dirty="0" smtClean="0"/>
              <a:t>If Include Accrual Page field is marked Y an</a:t>
            </a:r>
            <a:r>
              <a:rPr lang="en-US" sz="1200" dirty="0" smtClean="0"/>
              <a:t> accrual information page will process with your report.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3"/>
    </mc:Choice>
    <mc:Fallback xmlns="">
      <p:transition spd="slow" advTm="3388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5FDBE3-65DB-40AC-94CA-2BF97E7DEDD2}" type="slidenum">
              <a:rPr lang="en-US" sz="1400" b="0" smtClean="0"/>
              <a:pPr eaLnBrk="1" hangingPunct="1"/>
              <a:t>9</a:t>
            </a:fld>
            <a:endParaRPr lang="en-US" sz="1400" b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Attendance Report 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36700"/>
            <a:ext cx="687863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486400" y="3962400"/>
            <a:ext cx="2362200" cy="914400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Once the correct criteria is entered click on the “Run” button in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 upper right hand corner of the screen.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667500" y="2438400"/>
            <a:ext cx="800100" cy="1524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2"/>
    </mc:Choice>
    <mc:Fallback xmlns="">
      <p:transition spd="slow" advTm="1359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9|4.1|8.8|19.7|12|21.9|13.7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4AC898230E042BB1A9D2BD5AB36B1" ma:contentTypeVersion="6" ma:contentTypeDescription="Create a new document." ma:contentTypeScope="" ma:versionID="cda4d5549906e69df090626596dad542">
  <xsd:schema xmlns:xsd="http://www.w3.org/2001/XMLSchema" xmlns:xs="http://www.w3.org/2001/XMLSchema" xmlns:p="http://schemas.microsoft.com/office/2006/metadata/properties" xmlns:ns1="http://schemas.microsoft.com/sharepoint/v3" xmlns:ns2="76435077-4786-4c06-8a9d-f39a39602963" targetNamespace="http://schemas.microsoft.com/office/2006/metadata/properties" ma:root="true" ma:fieldsID="9af20b3ff5f8ae2f812904c6d9ae2870" ns1:_="" ns2:_="">
    <xsd:import namespace="http://schemas.microsoft.com/sharepoint/v3"/>
    <xsd:import namespace="76435077-4786-4c06-8a9d-f39a39602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35077-4786-4c06-8a9d-f39a39602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4C632F-90FC-429B-BB47-A74239F785FE}"/>
</file>

<file path=customXml/itemProps2.xml><?xml version="1.0" encoding="utf-8"?>
<ds:datastoreItem xmlns:ds="http://schemas.openxmlformats.org/officeDocument/2006/customXml" ds:itemID="{0C73BFC9-F361-496B-9DA2-4DA1E6A8AD0D}"/>
</file>

<file path=customXml/itemProps3.xml><?xml version="1.0" encoding="utf-8"?>
<ds:datastoreItem xmlns:ds="http://schemas.openxmlformats.org/officeDocument/2006/customXml" ds:itemID="{7F8A473E-E7BF-42B1-8127-E304C98FBFE8}"/>
</file>

<file path=docProps/app.xml><?xml version="1.0" encoding="utf-8"?>
<Properties xmlns="http://schemas.openxmlformats.org/officeDocument/2006/extended-properties" xmlns:vt="http://schemas.openxmlformats.org/officeDocument/2006/docPropsVTypes">
  <TotalTime>34580</TotalTime>
  <Words>1331</Words>
  <Application>Microsoft Office PowerPoint</Application>
  <PresentationFormat>On-screen Show (4:3)</PresentationFormat>
  <Paragraphs>249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Wingdings</vt:lpstr>
      <vt:lpstr>Default Design</vt:lpstr>
      <vt:lpstr>Photo Editor Photo</vt:lpstr>
      <vt:lpstr>PowerPoint Presentation</vt:lpstr>
      <vt:lpstr>Overview – Attendance Report</vt:lpstr>
      <vt:lpstr>Walk-through – Attendance Report</vt:lpstr>
      <vt:lpstr>Navigation – Attendance Report</vt:lpstr>
      <vt:lpstr>Navigation – Attendance Report</vt:lpstr>
      <vt:lpstr>Navigation – Attendance Report</vt:lpstr>
      <vt:lpstr>Attendance Report</vt:lpstr>
      <vt:lpstr>Attendance Report </vt:lpstr>
      <vt:lpstr>Attendance Report </vt:lpstr>
      <vt:lpstr>Attendance Report </vt:lpstr>
      <vt:lpstr>Attendance Report </vt:lpstr>
      <vt:lpstr>Attendance Report </vt:lpstr>
      <vt:lpstr>Attendance Report </vt:lpstr>
      <vt:lpstr>Attendance Report </vt:lpstr>
      <vt:lpstr>Review – Attendance Report</vt:lpstr>
      <vt:lpstr>Knowledge Check – Attendance Report</vt:lpstr>
      <vt:lpstr>Questions</vt:lpstr>
    </vt:vector>
  </TitlesOfParts>
  <Company>state of 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BaconE</dc:creator>
  <cp:lastModifiedBy>Pereira, Kenneth J.</cp:lastModifiedBy>
  <cp:revision>1561</cp:revision>
  <cp:lastPrinted>2013-02-28T00:52:58Z</cp:lastPrinted>
  <dcterms:created xsi:type="dcterms:W3CDTF">2003-02-06T21:49:48Z</dcterms:created>
  <dcterms:modified xsi:type="dcterms:W3CDTF">2019-06-21T19:11:30Z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0x0101006EE4AC898230E042BB1A9D2BD5AB36B1</vt:lpwstr>
  </property>
</Properties>
</file>