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65" r:id="rId2"/>
    <p:sldId id="726" r:id="rId3"/>
    <p:sldId id="729" r:id="rId4"/>
    <p:sldId id="963" r:id="rId5"/>
    <p:sldId id="516" r:id="rId6"/>
    <p:sldId id="518" r:id="rId7"/>
    <p:sldId id="519" r:id="rId8"/>
    <p:sldId id="520" r:id="rId9"/>
    <p:sldId id="521" r:id="rId10"/>
    <p:sldId id="522" r:id="rId11"/>
    <p:sldId id="694" r:id="rId12"/>
    <p:sldId id="695" r:id="rId13"/>
    <p:sldId id="962" r:id="rId14"/>
  </p:sldIdLst>
  <p:sldSz cx="9144000" cy="6858000" type="screen4x3"/>
  <p:notesSz cx="7010400" cy="9296400"/>
  <p:defaultTextStyle>
    <a:defPPr>
      <a:defRPr lang="en-US"/>
    </a:defPPr>
    <a:lvl1pPr algn="ctr" rtl="0" fontAlgn="base">
      <a:spcBef>
        <a:spcPct val="0"/>
      </a:spcBef>
      <a:spcAft>
        <a:spcPct val="0"/>
      </a:spcAft>
      <a:defRPr sz="2400" b="1" kern="1200">
        <a:solidFill>
          <a:schemeClr val="tx1"/>
        </a:solidFill>
        <a:latin typeface="Arial" charset="0"/>
        <a:ea typeface="+mn-ea"/>
        <a:cs typeface="+mn-cs"/>
      </a:defRPr>
    </a:lvl1pPr>
    <a:lvl2pPr marL="457200" algn="ctr" rtl="0" fontAlgn="base">
      <a:spcBef>
        <a:spcPct val="0"/>
      </a:spcBef>
      <a:spcAft>
        <a:spcPct val="0"/>
      </a:spcAft>
      <a:defRPr sz="2400" b="1" kern="1200">
        <a:solidFill>
          <a:schemeClr val="tx1"/>
        </a:solidFill>
        <a:latin typeface="Arial" charset="0"/>
        <a:ea typeface="+mn-ea"/>
        <a:cs typeface="+mn-cs"/>
      </a:defRPr>
    </a:lvl2pPr>
    <a:lvl3pPr marL="914400" algn="ctr" rtl="0" fontAlgn="base">
      <a:spcBef>
        <a:spcPct val="0"/>
      </a:spcBef>
      <a:spcAft>
        <a:spcPct val="0"/>
      </a:spcAft>
      <a:defRPr sz="2400" b="1" kern="1200">
        <a:solidFill>
          <a:schemeClr val="tx1"/>
        </a:solidFill>
        <a:latin typeface="Arial" charset="0"/>
        <a:ea typeface="+mn-ea"/>
        <a:cs typeface="+mn-cs"/>
      </a:defRPr>
    </a:lvl3pPr>
    <a:lvl4pPr marL="1371600" algn="ctr" rtl="0" fontAlgn="base">
      <a:spcBef>
        <a:spcPct val="0"/>
      </a:spcBef>
      <a:spcAft>
        <a:spcPct val="0"/>
      </a:spcAft>
      <a:defRPr sz="2400" b="1" kern="1200">
        <a:solidFill>
          <a:schemeClr val="tx1"/>
        </a:solidFill>
        <a:latin typeface="Arial" charset="0"/>
        <a:ea typeface="+mn-ea"/>
        <a:cs typeface="+mn-cs"/>
      </a:defRPr>
    </a:lvl4pPr>
    <a:lvl5pPr marL="1828800" algn="ctr"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FBF7F3"/>
    <a:srgbClr val="996633"/>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8964" autoAdjust="0"/>
  </p:normalViewPr>
  <p:slideViewPr>
    <p:cSldViewPr>
      <p:cViewPr varScale="1">
        <p:scale>
          <a:sx n="116" d="100"/>
          <a:sy n="116" d="100"/>
        </p:scale>
        <p:origin x="17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04" y="-72"/>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33795"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33796"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33797"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69DBCC39-5D20-4D24-BBAF-A0362247A805}" type="slidenum">
              <a:rPr lang="en-US"/>
              <a:pPr>
                <a:defRPr/>
              </a:pPr>
              <a:t>‹#›</a:t>
            </a:fld>
            <a:endParaRPr lang="en-US"/>
          </a:p>
        </p:txBody>
      </p:sp>
    </p:spTree>
    <p:extLst>
      <p:ext uri="{BB962C8B-B14F-4D97-AF65-F5344CB8AC3E}">
        <p14:creationId xmlns:p14="http://schemas.microsoft.com/office/powerpoint/2010/main" val="3884310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pPr>
              <a:defRPr/>
            </a:pPr>
            <a:endParaRPr lang="en-US"/>
          </a:p>
        </p:txBody>
      </p:sp>
      <p:sp>
        <p:nvSpPr>
          <p:cNvPr id="1741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pPr>
              <a:defRPr/>
            </a:pPr>
            <a:endParaRPr lang="en-US"/>
          </a:p>
        </p:txBody>
      </p:sp>
      <p:sp>
        <p:nvSpPr>
          <p:cNvPr id="1741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pPr>
              <a:defRPr/>
            </a:pPr>
            <a:fld id="{5762D145-E33A-4667-AB1A-7B0C19BA4669}" type="slidenum">
              <a:rPr lang="en-US"/>
              <a:pPr>
                <a:defRPr/>
              </a:pPr>
              <a:t>‹#›</a:t>
            </a:fld>
            <a:endParaRPr lang="en-US"/>
          </a:p>
        </p:txBody>
      </p:sp>
    </p:spTree>
    <p:extLst>
      <p:ext uri="{BB962C8B-B14F-4D97-AF65-F5344CB8AC3E}">
        <p14:creationId xmlns:p14="http://schemas.microsoft.com/office/powerpoint/2010/main" val="34547234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DDC1EE9-BA7A-4B30-88AB-5FCADB52A2E1}" type="slidenum">
              <a:rPr lang="en-US" sz="1200" b="0" smtClean="0"/>
              <a:pPr eaLnBrk="1" hangingPunct="1"/>
              <a:t>1</a:t>
            </a:fld>
            <a:endParaRPr lang="en-US" sz="1200" b="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228600" indent="-228600" eaLnBrk="1" hangingPunct="1"/>
            <a:endParaRPr lang="en-US" smtClean="0"/>
          </a:p>
          <a:p>
            <a:pPr marL="228600" indent="-228600" eaLnBrk="1" hangingPunct="1"/>
            <a:r>
              <a:rPr lang="en-US" b="1" smtClean="0"/>
              <a:t>Instructions:</a:t>
            </a:r>
          </a:p>
          <a:p>
            <a:pPr marL="228600" indent="-228600" eaLnBrk="1" hangingPunct="1"/>
            <a:r>
              <a:rPr lang="en-US" smtClean="0"/>
              <a:t>Thank your class for making the time to attend today’s class.</a:t>
            </a:r>
          </a:p>
          <a:p>
            <a:pPr marL="228600" indent="-228600" eaLnBrk="1" hangingPunct="1"/>
            <a:endParaRPr lang="en-US" b="1" smtClean="0"/>
          </a:p>
          <a:p>
            <a:pPr marL="228600" indent="-228600" eaLnBrk="1" hangingPunct="1"/>
            <a:r>
              <a:rPr lang="en-US" b="1" smtClean="0"/>
              <a:t>Next Screen:</a:t>
            </a:r>
            <a:r>
              <a:rPr lang="en-US" smtClean="0"/>
              <a:t> </a:t>
            </a:r>
          </a:p>
          <a:p>
            <a:pPr marL="228600" indent="-228600" eaLnBrk="1" hangingPunct="1"/>
            <a:r>
              <a:rPr lang="en-US" smtClean="0"/>
              <a:t>Welcome</a:t>
            </a:r>
          </a:p>
          <a:p>
            <a:pPr marL="228600" indent="-228600" eaLnBrk="1" hangingPunct="1"/>
            <a:endParaRPr lang="en-US" smtClean="0"/>
          </a:p>
        </p:txBody>
      </p:sp>
    </p:spTree>
    <p:extLst>
      <p:ext uri="{BB962C8B-B14F-4D97-AF65-F5344CB8AC3E}">
        <p14:creationId xmlns:p14="http://schemas.microsoft.com/office/powerpoint/2010/main" val="205004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D42184A2-ABC4-40A2-9968-B46400844086}" type="slidenum">
              <a:rPr lang="en-US" sz="1200" b="0" smtClean="0"/>
              <a:pPr eaLnBrk="1" hangingPunct="1"/>
              <a:t>11</a:t>
            </a:fld>
            <a:endParaRPr lang="en-US" sz="1200" b="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marL="228600" indent="-228600" eaLnBrk="1" hangingPunct="1">
              <a:buFontTx/>
              <a:buAutoNum type="arabicPeriod"/>
            </a:pPr>
            <a:endParaRPr lang="en-US" smtClean="0"/>
          </a:p>
          <a:p>
            <a:pPr marL="228600" indent="-228600" eaLnBrk="1" hangingPunct="1">
              <a:spcBef>
                <a:spcPct val="0"/>
              </a:spcBef>
            </a:pPr>
            <a:r>
              <a:rPr lang="en-US" b="1" smtClean="0"/>
              <a:t>Next Screen:</a:t>
            </a:r>
          </a:p>
          <a:p>
            <a:pPr marL="228600" indent="-228600" eaLnBrk="1" hangingPunct="1">
              <a:spcBef>
                <a:spcPct val="0"/>
              </a:spcBef>
            </a:pPr>
            <a:r>
              <a:rPr lang="en-US" smtClean="0"/>
              <a:t>Knowledge Check</a:t>
            </a:r>
          </a:p>
          <a:p>
            <a:pPr marL="228600" indent="-228600" eaLnBrk="1" hangingPunct="1">
              <a:buFontTx/>
              <a:buAutoNum type="arabicPeriod"/>
            </a:pPr>
            <a:endParaRPr lang="en-US" smtClean="0"/>
          </a:p>
          <a:p>
            <a:pPr marL="228600" indent="-228600" eaLnBrk="1" hangingPunct="1"/>
            <a:endParaRPr lang="en-US" smtClean="0"/>
          </a:p>
        </p:txBody>
      </p:sp>
    </p:spTree>
    <p:extLst>
      <p:ext uri="{BB962C8B-B14F-4D97-AF65-F5344CB8AC3E}">
        <p14:creationId xmlns:p14="http://schemas.microsoft.com/office/powerpoint/2010/main" val="3902697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BB35C09-3833-43F9-87BF-DA685791ABD8}" type="slidenum">
              <a:rPr lang="en-US" sz="1200" b="0" smtClean="0"/>
              <a:pPr eaLnBrk="1" hangingPunct="1"/>
              <a:t>12</a:t>
            </a:fld>
            <a:endParaRPr lang="en-US" sz="1200" b="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r>
              <a:rPr lang="en-US" smtClean="0"/>
              <a:t>1.  White = No Comments</a:t>
            </a:r>
          </a:p>
          <a:p>
            <a:pPr marL="228600" indent="-228600" eaLnBrk="1" hangingPunct="1"/>
            <a:r>
              <a:rPr lang="en-US" smtClean="0"/>
              <a:t>     Shaded = Comments saved</a:t>
            </a:r>
          </a:p>
          <a:p>
            <a:pPr marL="228600" indent="-228600" eaLnBrk="1" hangingPunct="1"/>
            <a:r>
              <a:rPr lang="en-US" smtClean="0"/>
              <a:t>2. No</a:t>
            </a:r>
          </a:p>
          <a:p>
            <a:pPr marL="228600" indent="-228600" eaLnBrk="1" hangingPunct="1"/>
            <a:r>
              <a:rPr lang="en-US" smtClean="0"/>
              <a:t>3. Comments page: </a:t>
            </a:r>
          </a:p>
          <a:p>
            <a:pPr marL="228600" indent="-228600" eaLnBrk="1" hangingPunct="1"/>
            <a:r>
              <a:rPr lang="en-US" smtClean="0"/>
              <a:t>     A. Click Plus button (+).</a:t>
            </a:r>
          </a:p>
          <a:p>
            <a:pPr marL="228600" indent="-228600" eaLnBrk="1" hangingPunct="1"/>
            <a:r>
              <a:rPr lang="en-US" smtClean="0"/>
              <a:t>     B. Enter additional comment.</a:t>
            </a:r>
          </a:p>
          <a:p>
            <a:pPr marL="228600" indent="-228600" eaLnBrk="1" hangingPunct="1"/>
            <a:r>
              <a:rPr lang="en-US" smtClean="0"/>
              <a:t>     C. Click Save button.</a:t>
            </a:r>
          </a:p>
          <a:p>
            <a:pPr marL="228600" indent="-228600" eaLnBrk="1" hangingPunct="1"/>
            <a:endParaRPr lang="en-US" smtClean="0"/>
          </a:p>
          <a:p>
            <a:pPr marL="228600" indent="-228600" eaLnBrk="1" hangingPunct="1">
              <a:spcBef>
                <a:spcPct val="0"/>
              </a:spcBef>
            </a:pPr>
            <a:r>
              <a:rPr lang="en-US" b="1" smtClean="0"/>
              <a:t>Next Screen:</a:t>
            </a:r>
          </a:p>
          <a:p>
            <a:pPr marL="228600" indent="-228600" eaLnBrk="1" hangingPunct="1">
              <a:spcBef>
                <a:spcPct val="0"/>
              </a:spcBef>
            </a:pPr>
            <a:r>
              <a:rPr lang="en-US" smtClean="0"/>
              <a:t>Agenda</a:t>
            </a:r>
          </a:p>
          <a:p>
            <a:pPr marL="228600" indent="-228600" eaLnBrk="1" hangingPunct="1">
              <a:buFontTx/>
              <a:buAutoNum type="arabicPeriod"/>
            </a:pPr>
            <a:endParaRPr lang="en-US" smtClean="0"/>
          </a:p>
          <a:p>
            <a:pPr marL="228600" indent="-228600" eaLnBrk="1" hangingPunct="1">
              <a:buFontTx/>
              <a:buAutoNum type="arabicPeriod"/>
            </a:pPr>
            <a:endParaRPr lang="en-US" smtClean="0"/>
          </a:p>
          <a:p>
            <a:pPr marL="228600" indent="-228600" eaLnBrk="1" hangingPunct="1"/>
            <a:endParaRPr lang="en-US" smtClean="0"/>
          </a:p>
        </p:txBody>
      </p:sp>
    </p:spTree>
    <p:extLst>
      <p:ext uri="{BB962C8B-B14F-4D97-AF65-F5344CB8AC3E}">
        <p14:creationId xmlns:p14="http://schemas.microsoft.com/office/powerpoint/2010/main" val="197736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827D450-947E-4BF5-B854-4AF2620BD981}" type="slidenum">
              <a:rPr lang="en-US" sz="1200" b="0" smtClean="0"/>
              <a:pPr eaLnBrk="1" hangingPunct="1"/>
              <a:t>13</a:t>
            </a:fld>
            <a:endParaRPr lang="en-US" sz="1200" b="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Perform exercises as desired.</a:t>
            </a:r>
          </a:p>
          <a:p>
            <a:pPr marL="228600" indent="-228600" eaLnBrk="1" hangingPunct="1">
              <a:buFontTx/>
              <a:buAutoNum type="arabicPeriod"/>
            </a:pPr>
            <a:r>
              <a:rPr lang="en-US" smtClean="0"/>
              <a:t>Encourage them to ask for assistance if needed.</a:t>
            </a:r>
          </a:p>
          <a:p>
            <a:pPr marL="228600" indent="-228600" eaLnBrk="1" hangingPunct="1"/>
            <a:endParaRPr lang="en-US" b="1" smtClean="0"/>
          </a:p>
          <a:p>
            <a:pPr marL="228600" indent="-228600" eaLnBrk="1" hangingPunct="1"/>
            <a:r>
              <a:rPr lang="en-US" b="1" smtClean="0"/>
              <a:t>Instructions:</a:t>
            </a:r>
          </a:p>
          <a:p>
            <a:pPr marL="228600" indent="-228600" eaLnBrk="1" hangingPunct="1"/>
            <a:r>
              <a:rPr lang="en-US" smtClean="0"/>
              <a:t>1. Stroll around room and assist users as needed.</a:t>
            </a:r>
          </a:p>
          <a:p>
            <a:pPr marL="228600" indent="-228600" eaLnBrk="1" hangingPunct="1"/>
            <a:endParaRPr lang="en-US" smtClean="0"/>
          </a:p>
          <a:p>
            <a:pPr marL="228600" indent="-228600" eaLnBrk="1" hangingPunct="1"/>
            <a:r>
              <a:rPr lang="en-US" b="1" smtClean="0"/>
              <a:t>Next Screen:</a:t>
            </a:r>
          </a:p>
          <a:p>
            <a:pPr marL="228600" indent="-228600" eaLnBrk="1" hangingPunct="1"/>
            <a:r>
              <a:rPr lang="en-US" smtClean="0"/>
              <a:t>None – End of presentation</a:t>
            </a:r>
          </a:p>
        </p:txBody>
      </p:sp>
    </p:spTree>
    <p:extLst>
      <p:ext uri="{BB962C8B-B14F-4D97-AF65-F5344CB8AC3E}">
        <p14:creationId xmlns:p14="http://schemas.microsoft.com/office/powerpoint/2010/main" val="100330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0078AB40-06DE-4AE5-82D9-96AE9682CF7D}" type="slidenum">
              <a:rPr lang="en-US" sz="1200" b="0" smtClean="0"/>
              <a:pPr eaLnBrk="1" hangingPunct="1"/>
              <a:t>2</a:t>
            </a:fld>
            <a:endParaRPr lang="en-US" sz="1200" b="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marL="228600" indent="-228600" eaLnBrk="1" hangingPunct="1"/>
            <a:r>
              <a:rPr lang="en-US" b="1" smtClean="0"/>
              <a:t>Next Screen:</a:t>
            </a:r>
            <a:endParaRPr lang="en-US" smtClean="0"/>
          </a:p>
          <a:p>
            <a:pPr marL="228600" indent="-228600" eaLnBrk="1" hangingPunct="1"/>
            <a:r>
              <a:rPr lang="en-US" smtClean="0"/>
              <a:t>Key Points</a:t>
            </a:r>
          </a:p>
          <a:p>
            <a:pPr marL="228600" indent="-228600" eaLnBrk="1" hangingPunct="1"/>
            <a:endParaRPr lang="en-US" smtClean="0"/>
          </a:p>
          <a:p>
            <a:pPr marL="228600" indent="-228600" eaLnBrk="1" hangingPunct="1"/>
            <a:endParaRPr lang="en-US" smtClean="0"/>
          </a:p>
          <a:p>
            <a:pPr marL="228600" indent="-228600" eaLnBrk="1" hangingPunct="1"/>
            <a:endParaRPr lang="en-US" smtClean="0"/>
          </a:p>
        </p:txBody>
      </p:sp>
    </p:spTree>
    <p:extLst>
      <p:ext uri="{BB962C8B-B14F-4D97-AF65-F5344CB8AC3E}">
        <p14:creationId xmlns:p14="http://schemas.microsoft.com/office/powerpoint/2010/main" val="972163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880E9A08-16ED-460B-9680-04BD581587D9}" type="slidenum">
              <a:rPr lang="en-US" sz="1200" b="0" smtClean="0"/>
              <a:pPr eaLnBrk="1" hangingPunct="1"/>
              <a:t>3</a:t>
            </a:fld>
            <a:endParaRPr lang="en-US" sz="1200" b="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701675" y="4416425"/>
            <a:ext cx="5997575" cy="4181475"/>
          </a:xfrm>
          <a:noFill/>
        </p:spPr>
        <p:txBody>
          <a:bodyPr/>
          <a:lstStyle/>
          <a:p>
            <a:pPr marL="228600" indent="-228600" eaLnBrk="1" hangingPunct="1"/>
            <a:r>
              <a:rPr lang="en-US" b="1" smtClean="0"/>
              <a:t>SCENARIO:</a:t>
            </a:r>
          </a:p>
          <a:p>
            <a:pPr marL="228600" indent="-228600" eaLnBrk="1" hangingPunct="1"/>
            <a:r>
              <a:rPr lang="en-US" smtClean="0"/>
              <a:t>Maria Peeps corrected her Exception.</a:t>
            </a:r>
          </a:p>
          <a:p>
            <a:pPr marL="228600" indent="-228600" eaLnBrk="1" hangingPunct="1"/>
            <a:endParaRPr lang="en-US" smtClean="0"/>
          </a:p>
          <a:p>
            <a:pPr marL="228600" indent="-228600" eaLnBrk="1" hangingPunct="1"/>
            <a:r>
              <a:rPr lang="en-US" smtClean="0"/>
              <a:t>She is returning to her 2/21/13 Timesheet to note in the Comments that she changed the SFAM entry to VAC in order to clear those exceptions. </a:t>
            </a:r>
          </a:p>
          <a:p>
            <a:pPr marL="228600" indent="-228600" eaLnBrk="1" hangingPunct="1"/>
            <a:endParaRPr lang="en-US" b="1" smtClean="0"/>
          </a:p>
          <a:p>
            <a:pPr marL="228600" indent="-228600" eaLnBrk="1" hangingPunct="1"/>
            <a:r>
              <a:rPr lang="en-US" b="1" smtClean="0"/>
              <a:t>Next Screen:</a:t>
            </a:r>
            <a:endParaRPr lang="en-US" smtClean="0"/>
          </a:p>
          <a:p>
            <a:pPr marL="228600" indent="-228600" eaLnBrk="1" hangingPunct="1"/>
            <a:r>
              <a:rPr lang="en-US" smtClean="0"/>
              <a:t>Navigation</a:t>
            </a:r>
          </a:p>
          <a:p>
            <a:pPr marL="228600" indent="-228600" eaLnBrk="1" hangingPunct="1"/>
            <a:endParaRPr lang="en-US" smtClean="0"/>
          </a:p>
        </p:txBody>
      </p:sp>
    </p:spTree>
    <p:extLst>
      <p:ext uri="{BB962C8B-B14F-4D97-AF65-F5344CB8AC3E}">
        <p14:creationId xmlns:p14="http://schemas.microsoft.com/office/powerpoint/2010/main" val="392352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3BA4567-FEA2-4B73-B033-048B10C3C20B}" type="slidenum">
              <a:rPr lang="en-US" sz="1200" b="0" smtClean="0"/>
              <a:pPr eaLnBrk="1" hangingPunct="1"/>
              <a:t>5</a:t>
            </a:fld>
            <a:endParaRPr lang="en-US" sz="1200" b="0" smtClean="0"/>
          </a:p>
        </p:txBody>
      </p:sp>
      <p:sp>
        <p:nvSpPr>
          <p:cNvPr id="20483" name="Rectangle 2"/>
          <p:cNvSpPr>
            <a:spLocks noGrp="1" noRot="1" noChangeAspect="1" noChangeArrowheads="1" noTextEdit="1"/>
          </p:cNvSpPr>
          <p:nvPr>
            <p:ph type="sldImg"/>
          </p:nvPr>
        </p:nvSpPr>
        <p:spPr>
          <a:ln/>
        </p:spPr>
      </p:sp>
      <p:sp>
        <p:nvSpPr>
          <p:cNvPr id="345092" name="Rectangle 3"/>
          <p:cNvSpPr>
            <a:spLocks noGrp="1" noChangeArrowheads="1"/>
          </p:cNvSpPr>
          <p:nvPr>
            <p:ph type="body" idx="1"/>
          </p:nvPr>
        </p:nvSpPr>
        <p:spPr/>
        <p:txBody>
          <a:bodyPr/>
          <a:lstStyle/>
          <a:p>
            <a:pPr marL="228600" indent="-228600" eaLnBrk="1" hangingPunct="1">
              <a:defRPr/>
            </a:pPr>
            <a:r>
              <a:rPr lang="en-US" b="1" dirty="0" smtClean="0"/>
              <a:t>Information:</a:t>
            </a:r>
          </a:p>
          <a:p>
            <a:pPr marL="228600" indent="-228600" eaLnBrk="1" hangingPunct="1">
              <a:defRPr/>
            </a:pPr>
            <a:r>
              <a:rPr lang="en-US" dirty="0" smtClean="0"/>
              <a:t>1. </a:t>
            </a:r>
            <a:r>
              <a:rPr lang="en-US" u="sng" dirty="0" smtClean="0">
                <a:solidFill>
                  <a:srgbClr val="0000FF"/>
                </a:solidFill>
              </a:rPr>
              <a:t>Reported Time Status</a:t>
            </a:r>
            <a:r>
              <a:rPr lang="en-US" dirty="0" smtClean="0"/>
              <a:t>: You can enter comments or view the status of</a:t>
            </a:r>
          </a:p>
          <a:p>
            <a:pPr marL="228600" indent="-228600" eaLnBrk="1" hangingPunct="1">
              <a:defRPr/>
            </a:pPr>
            <a:r>
              <a:rPr lang="en-US" dirty="0" smtClean="0"/>
              <a:t>    submitted entries.</a:t>
            </a:r>
            <a:br>
              <a:rPr lang="en-US" dirty="0" smtClean="0"/>
            </a:br>
            <a:endParaRPr lang="en-US" dirty="0" smtClean="0"/>
          </a:p>
          <a:p>
            <a:pPr marL="228600" indent="-228600" eaLnBrk="1" hangingPunct="1">
              <a:defRPr/>
            </a:pPr>
            <a:r>
              <a:rPr lang="en-US" b="1" dirty="0" smtClean="0"/>
              <a:t>Instructions:</a:t>
            </a:r>
          </a:p>
          <a:p>
            <a:pPr marL="228600" indent="-228600" eaLnBrk="1" hangingPunct="1">
              <a:buFontTx/>
              <a:buAutoNum type="arabicPeriod"/>
              <a:defRPr/>
            </a:pPr>
            <a:r>
              <a:rPr lang="en-US" dirty="0" smtClean="0"/>
              <a:t>Click the </a:t>
            </a:r>
            <a:r>
              <a:rPr lang="en-US" u="sng" dirty="0" smtClean="0">
                <a:solidFill>
                  <a:srgbClr val="0000FF"/>
                </a:solidFill>
              </a:rPr>
              <a:t>Reported Time Status</a:t>
            </a:r>
            <a:r>
              <a:rPr lang="en-US" dirty="0" smtClean="0">
                <a:solidFill>
                  <a:srgbClr val="0000FF"/>
                </a:solidFill>
              </a:rPr>
              <a:t> </a:t>
            </a:r>
            <a:r>
              <a:rPr lang="en-US" dirty="0" smtClean="0"/>
              <a:t>link.</a:t>
            </a:r>
          </a:p>
          <a:p>
            <a:pPr eaLnBrk="1" hangingPunct="1">
              <a:defRPr/>
            </a:pPr>
            <a:endParaRPr lang="en-US" dirty="0" smtClean="0"/>
          </a:p>
          <a:p>
            <a:pPr marL="228600" indent="-228600" eaLnBrk="1" hangingPunct="1">
              <a:defRPr/>
            </a:pPr>
            <a:r>
              <a:rPr lang="en-US" b="1" dirty="0" smtClean="0"/>
              <a:t>Next Screen:</a:t>
            </a:r>
          </a:p>
          <a:p>
            <a:pPr marL="228600" indent="-228600" eaLnBrk="1" hangingPunct="1">
              <a:defRPr/>
            </a:pPr>
            <a:r>
              <a:rPr lang="en-US" dirty="0" smtClean="0"/>
              <a:t>Reported Time Status </a:t>
            </a:r>
          </a:p>
        </p:txBody>
      </p:sp>
    </p:spTree>
    <p:extLst>
      <p:ext uri="{BB962C8B-B14F-4D97-AF65-F5344CB8AC3E}">
        <p14:creationId xmlns:p14="http://schemas.microsoft.com/office/powerpoint/2010/main" val="1270976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D58BCA3-7FF1-4469-86AF-686E7FF8501A}" type="slidenum">
              <a:rPr lang="en-US" sz="1200" b="0" smtClean="0"/>
              <a:pPr eaLnBrk="1" hangingPunct="1"/>
              <a:t>6</a:t>
            </a:fld>
            <a:endParaRPr lang="en-US" sz="1200" b="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White Comments icon: No comments have been entered.</a:t>
            </a:r>
          </a:p>
          <a:p>
            <a:pPr marL="228600" indent="-228600" eaLnBrk="1" hangingPunct="1">
              <a:buFontTx/>
              <a:buAutoNum type="arabicPeriod"/>
            </a:pPr>
            <a:r>
              <a:rPr lang="en-US" smtClean="0"/>
              <a:t>Shaded Comments icon: Comments have been entered.</a:t>
            </a:r>
          </a:p>
          <a:p>
            <a:pPr marL="228600" indent="-228600" eaLnBrk="1" hangingPunct="1"/>
            <a:endParaRPr lang="en-US" b="1" smtClean="0"/>
          </a:p>
          <a:p>
            <a:pPr marL="228600" indent="-228600" eaLnBrk="1" hangingPunct="1"/>
            <a:r>
              <a:rPr lang="en-US" b="1" smtClean="0"/>
              <a:t>Instructions:</a:t>
            </a:r>
          </a:p>
          <a:p>
            <a:pPr marL="228600" indent="-228600" eaLnBrk="1" hangingPunct="1">
              <a:buFontTx/>
              <a:buAutoNum type="arabicPeriod"/>
            </a:pPr>
            <a:r>
              <a:rPr lang="en-US" smtClean="0"/>
              <a:t>Ask: Have Comments been added for this time period? </a:t>
            </a:r>
            <a:br>
              <a:rPr lang="en-US" smtClean="0"/>
            </a:br>
            <a:r>
              <a:rPr lang="en-US" smtClean="0"/>
              <a:t>(No)</a:t>
            </a:r>
          </a:p>
          <a:p>
            <a:pPr marL="228600" indent="-228600" eaLnBrk="1" hangingPunct="1">
              <a:buFontTx/>
              <a:buAutoNum type="arabicPeriod"/>
            </a:pPr>
            <a:r>
              <a:rPr lang="en-US" smtClean="0"/>
              <a:t>Click the Comments icon for 2/21/13.</a:t>
            </a:r>
          </a:p>
          <a:p>
            <a:pPr marL="228600" indent="-228600" eaLnBrk="1" hangingPunct="1">
              <a:buFontTx/>
              <a:buAutoNum type="arabicPeriod"/>
            </a:pPr>
            <a:endParaRPr lang="en-US" smtClean="0"/>
          </a:p>
          <a:p>
            <a:pPr marL="228600" indent="-228600" eaLnBrk="1" hangingPunct="1"/>
            <a:r>
              <a:rPr lang="en-US" b="1" smtClean="0"/>
              <a:t>Next Screen:</a:t>
            </a:r>
          </a:p>
          <a:p>
            <a:pPr marL="228600" indent="-228600" eaLnBrk="1" hangingPunct="1"/>
            <a:r>
              <a:rPr lang="en-US" smtClean="0"/>
              <a:t>Comments</a:t>
            </a:r>
          </a:p>
          <a:p>
            <a:pPr marL="228600" indent="-228600" eaLnBrk="1" hangingPunct="1"/>
            <a:endParaRPr lang="en-US" smtClean="0"/>
          </a:p>
        </p:txBody>
      </p:sp>
    </p:spTree>
    <p:extLst>
      <p:ext uri="{BB962C8B-B14F-4D97-AF65-F5344CB8AC3E}">
        <p14:creationId xmlns:p14="http://schemas.microsoft.com/office/powerpoint/2010/main" val="3917551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40E253C-6565-43A1-97EB-7D4FBB7105A5}" type="slidenum">
              <a:rPr lang="en-US" sz="1200" b="0" smtClean="0"/>
              <a:pPr eaLnBrk="1" hangingPunct="1"/>
              <a:t>7</a:t>
            </a:fld>
            <a:endParaRPr lang="en-US" sz="1200" b="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Date, TRC, Quantity the comment was entered for. This is the row’s date on which you clicked the Comments icon.</a:t>
            </a:r>
          </a:p>
          <a:p>
            <a:pPr marL="228600" indent="-228600" eaLnBrk="1" hangingPunct="1">
              <a:buFontTx/>
              <a:buAutoNum type="arabicPeriod"/>
            </a:pPr>
            <a:r>
              <a:rPr lang="en-US" smtClean="0"/>
              <a:t>The Comments page stores the author’s Operator ID, the date and time the comment was created and where it was entered (Timesheet, Approval or Adjust Paid Time Page).  All comments saved for a particular day are viewed regardless of where it was created.</a:t>
            </a:r>
          </a:p>
          <a:p>
            <a:pPr marL="228600" indent="-228600" eaLnBrk="1" hangingPunct="1">
              <a:buFontTx/>
              <a:buAutoNum type="arabicPeriod"/>
            </a:pPr>
            <a:r>
              <a:rPr lang="en-US" smtClean="0"/>
              <a:t>If one day has multiple TRCs, comments entered for one of the TRCs will appear for all TRCs. Comments are saved by TRC, not by the date.</a:t>
            </a:r>
          </a:p>
          <a:p>
            <a:pPr marL="228600" indent="-228600" eaLnBrk="1" hangingPunct="1">
              <a:buFontTx/>
              <a:buAutoNum type="arabicPeriod"/>
            </a:pPr>
            <a:endParaRPr lang="en-US" b="1" smtClean="0"/>
          </a:p>
          <a:p>
            <a:pPr marL="228600" indent="-228600" eaLnBrk="1" hangingPunct="1"/>
            <a:r>
              <a:rPr lang="en-US" b="1" smtClean="0"/>
              <a:t>Instructions:</a:t>
            </a:r>
          </a:p>
          <a:p>
            <a:pPr marL="228600" indent="-228600" eaLnBrk="1" hangingPunct="1">
              <a:buFontTx/>
              <a:buAutoNum type="arabicPeriod"/>
            </a:pPr>
            <a:r>
              <a:rPr lang="en-US" smtClean="0"/>
              <a:t>Enter your comment.</a:t>
            </a:r>
          </a:p>
          <a:p>
            <a:pPr marL="228600" indent="-228600" eaLnBrk="1" hangingPunct="1">
              <a:buFontTx/>
              <a:buAutoNum type="arabicPeriod"/>
            </a:pPr>
            <a:endParaRPr lang="en-US" smtClean="0"/>
          </a:p>
          <a:p>
            <a:pPr marL="228600" indent="-228600" eaLnBrk="1" hangingPunct="1"/>
            <a:r>
              <a:rPr lang="en-US" b="1" smtClean="0"/>
              <a:t>Next Screen:</a:t>
            </a:r>
          </a:p>
          <a:p>
            <a:pPr marL="228600" indent="-228600" eaLnBrk="1" hangingPunct="1"/>
            <a:r>
              <a:rPr lang="en-US" smtClean="0"/>
              <a:t>Comments – Save button</a:t>
            </a:r>
          </a:p>
          <a:p>
            <a:pPr marL="228600" indent="-228600" eaLnBrk="1" hangingPunct="1"/>
            <a:endParaRPr lang="en-US" smtClean="0"/>
          </a:p>
        </p:txBody>
      </p:sp>
    </p:spTree>
    <p:extLst>
      <p:ext uri="{BB962C8B-B14F-4D97-AF65-F5344CB8AC3E}">
        <p14:creationId xmlns:p14="http://schemas.microsoft.com/office/powerpoint/2010/main" val="1941833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C9074B5B-51E9-434E-AE62-7CCB5755A280}" type="slidenum">
              <a:rPr lang="en-US" sz="1200" b="0" smtClean="0"/>
              <a:pPr eaLnBrk="1" hangingPunct="1"/>
              <a:t>8</a:t>
            </a:fld>
            <a:endParaRPr lang="en-US" sz="1200" b="0" smtClean="0"/>
          </a:p>
        </p:txBody>
      </p:sp>
      <p:sp>
        <p:nvSpPr>
          <p:cNvPr id="23555" name="Rectangle 2"/>
          <p:cNvSpPr>
            <a:spLocks noGrp="1" noRot="1" noChangeAspect="1" noChangeArrowheads="1" noTextEdit="1"/>
          </p:cNvSpPr>
          <p:nvPr>
            <p:ph type="sldImg"/>
          </p:nvPr>
        </p:nvSpPr>
        <p:spPr>
          <a:ln/>
        </p:spPr>
      </p:sp>
      <p:sp>
        <p:nvSpPr>
          <p:cNvPr id="23556" name="Rectangle 5"/>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Click the Save button to permanently save the comment.</a:t>
            </a:r>
          </a:p>
          <a:p>
            <a:pPr marL="228600" indent="-228600" eaLnBrk="1" hangingPunct="1">
              <a:buFontTx/>
              <a:buAutoNum type="arabicPeriod"/>
            </a:pPr>
            <a:r>
              <a:rPr lang="en-US" smtClean="0"/>
              <a:t>Click the Cancel button to exit without saving the comment.</a:t>
            </a:r>
          </a:p>
          <a:p>
            <a:pPr marL="228600" indent="-228600" eaLnBrk="1" hangingPunct="1"/>
            <a:endParaRPr lang="en-US" smtClean="0"/>
          </a:p>
          <a:p>
            <a:pPr marL="228600" indent="-228600" eaLnBrk="1" hangingPunct="1"/>
            <a:r>
              <a:rPr lang="en-US" b="1" smtClean="0"/>
              <a:t>Instructions:</a:t>
            </a:r>
          </a:p>
          <a:p>
            <a:pPr marL="228600" indent="-228600" eaLnBrk="1" hangingPunct="1">
              <a:buFontTx/>
              <a:buAutoNum type="arabicPeriod"/>
            </a:pPr>
            <a:r>
              <a:rPr lang="en-US" smtClean="0"/>
              <a:t>Click the Save button.</a:t>
            </a:r>
          </a:p>
          <a:p>
            <a:pPr marL="228600" indent="-228600" eaLnBrk="1" hangingPunct="1">
              <a:buFontTx/>
              <a:buAutoNum type="arabicPeriod"/>
            </a:pPr>
            <a:endParaRPr lang="en-US" smtClean="0"/>
          </a:p>
          <a:p>
            <a:pPr marL="228600" indent="-228600" eaLnBrk="1" hangingPunct="1"/>
            <a:r>
              <a:rPr lang="en-US" b="1" smtClean="0"/>
              <a:t>Next Screen:</a:t>
            </a:r>
          </a:p>
          <a:p>
            <a:pPr marL="228600" indent="-228600" eaLnBrk="1" hangingPunct="1"/>
            <a:r>
              <a:rPr lang="en-US" smtClean="0"/>
              <a:t>Comments verification page</a:t>
            </a:r>
          </a:p>
          <a:p>
            <a:pPr marL="228600" indent="-228600" eaLnBrk="1" hangingPunct="1"/>
            <a:endParaRPr lang="en-US" smtClean="0"/>
          </a:p>
        </p:txBody>
      </p:sp>
    </p:spTree>
    <p:extLst>
      <p:ext uri="{BB962C8B-B14F-4D97-AF65-F5344CB8AC3E}">
        <p14:creationId xmlns:p14="http://schemas.microsoft.com/office/powerpoint/2010/main" val="63606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5C513D08-189B-444F-B6E6-533457E5586E}" type="slidenum">
              <a:rPr lang="en-US" sz="1200" b="0" smtClean="0"/>
              <a:pPr eaLnBrk="1" hangingPunct="1"/>
              <a:t>9</a:t>
            </a:fld>
            <a:endParaRPr lang="en-US" sz="1200" b="0" smtClean="0"/>
          </a:p>
        </p:txBody>
      </p:sp>
      <p:sp>
        <p:nvSpPr>
          <p:cNvPr id="24579" name="Rectangle 2"/>
          <p:cNvSpPr>
            <a:spLocks noGrp="1" noRot="1" noChangeAspect="1" noChangeArrowheads="1" noTextEdit="1"/>
          </p:cNvSpPr>
          <p:nvPr>
            <p:ph type="sldImg"/>
          </p:nvPr>
        </p:nvSpPr>
        <p:spPr>
          <a:ln/>
        </p:spPr>
      </p:sp>
      <p:sp>
        <p:nvSpPr>
          <p:cNvPr id="24580" name="Rectangle 4"/>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Once you save a comment, it is permanent. </a:t>
            </a:r>
          </a:p>
          <a:p>
            <a:pPr marL="228600" indent="-228600" eaLnBrk="1" hangingPunct="1">
              <a:buFontTx/>
              <a:buAutoNum type="arabicPeriod"/>
            </a:pPr>
            <a:r>
              <a:rPr lang="en-US" smtClean="0"/>
              <a:t>The usage of appropriate wording and facts is strongly suggested.</a:t>
            </a:r>
          </a:p>
          <a:p>
            <a:pPr marL="228600" indent="-228600" eaLnBrk="1" hangingPunct="1">
              <a:buFontTx/>
              <a:buAutoNum type="arabicPeriod"/>
            </a:pPr>
            <a:r>
              <a:rPr lang="en-US" smtClean="0"/>
              <a:t>Cancel button: </a:t>
            </a:r>
            <a:br>
              <a:rPr lang="en-US" smtClean="0"/>
            </a:br>
            <a:r>
              <a:rPr lang="en-US" smtClean="0"/>
              <a:t>A. Use to cancel (not save) a comment you just entered. </a:t>
            </a:r>
            <a:br>
              <a:rPr lang="en-US" smtClean="0"/>
            </a:br>
            <a:r>
              <a:rPr lang="en-US" smtClean="0"/>
              <a:t>B. Use when you have viewed a previously saved comment.</a:t>
            </a:r>
          </a:p>
          <a:p>
            <a:pPr marL="228600" indent="-228600" eaLnBrk="1" hangingPunct="1"/>
            <a:endParaRPr lang="en-US" smtClean="0"/>
          </a:p>
          <a:p>
            <a:pPr marL="228600" indent="-228600" eaLnBrk="1" hangingPunct="1"/>
            <a:r>
              <a:rPr lang="en-US" b="1" smtClean="0"/>
              <a:t>Instructions:</a:t>
            </a:r>
          </a:p>
          <a:p>
            <a:pPr marL="228600" indent="-228600" eaLnBrk="1" hangingPunct="1">
              <a:buFontTx/>
              <a:buAutoNum type="arabicPeriod"/>
            </a:pPr>
            <a:r>
              <a:rPr lang="en-US" smtClean="0"/>
              <a:t>Click the OK button.</a:t>
            </a:r>
          </a:p>
          <a:p>
            <a:pPr marL="228600" indent="-228600" eaLnBrk="1" hangingPunct="1">
              <a:buFontTx/>
              <a:buAutoNum type="arabicPeriod"/>
            </a:pPr>
            <a:endParaRPr lang="en-US" smtClean="0"/>
          </a:p>
          <a:p>
            <a:pPr marL="228600" indent="-228600" eaLnBrk="1" hangingPunct="1"/>
            <a:r>
              <a:rPr lang="en-US" b="1" smtClean="0"/>
              <a:t>Next Screen:</a:t>
            </a:r>
          </a:p>
          <a:p>
            <a:pPr marL="228600" indent="-228600" eaLnBrk="1" hangingPunct="1"/>
            <a:r>
              <a:rPr lang="en-US" smtClean="0"/>
              <a:t>Timesheet</a:t>
            </a:r>
          </a:p>
        </p:txBody>
      </p:sp>
    </p:spTree>
    <p:extLst>
      <p:ext uri="{BB962C8B-B14F-4D97-AF65-F5344CB8AC3E}">
        <p14:creationId xmlns:p14="http://schemas.microsoft.com/office/powerpoint/2010/main" val="1517054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5728374-1EE7-4638-B491-24B64CA6145D}" type="slidenum">
              <a:rPr lang="en-US" sz="1200" b="0" smtClean="0"/>
              <a:pPr eaLnBrk="1" hangingPunct="1"/>
              <a:t>10</a:t>
            </a:fld>
            <a:endParaRPr lang="en-US" sz="1200" b="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marL="228600" indent="-228600" eaLnBrk="1" hangingPunct="1"/>
            <a:r>
              <a:rPr lang="en-US" b="1" smtClean="0"/>
              <a:t>Information:</a:t>
            </a:r>
          </a:p>
          <a:p>
            <a:pPr marL="228600" indent="-228600" eaLnBrk="1" hangingPunct="1">
              <a:buFontTx/>
              <a:buAutoNum type="arabicPeriod"/>
            </a:pPr>
            <a:r>
              <a:rPr lang="en-US" smtClean="0"/>
              <a:t>Shaded Comment icon: The comment was saved.</a:t>
            </a:r>
          </a:p>
          <a:p>
            <a:pPr marL="228600" indent="-228600" eaLnBrk="1" hangingPunct="1">
              <a:buFontTx/>
              <a:buAutoNum type="arabicPeriod"/>
            </a:pPr>
            <a:r>
              <a:rPr lang="en-US" smtClean="0"/>
              <a:t>You do not need to Submit the Timesheet to save a comment.</a:t>
            </a:r>
          </a:p>
          <a:p>
            <a:pPr marL="228600" indent="-228600" eaLnBrk="1" hangingPunct="1"/>
            <a:endParaRPr lang="en-US" b="1" smtClean="0"/>
          </a:p>
          <a:p>
            <a:pPr marL="228600" indent="-228600" eaLnBrk="1" hangingPunct="1"/>
            <a:r>
              <a:rPr lang="en-US" b="1" smtClean="0"/>
              <a:t>Next Screen:</a:t>
            </a:r>
          </a:p>
          <a:p>
            <a:pPr marL="228600" indent="-228600" eaLnBrk="1" hangingPunct="1"/>
            <a:r>
              <a:rPr lang="en-US" smtClean="0"/>
              <a:t>Review Comments</a:t>
            </a:r>
          </a:p>
        </p:txBody>
      </p:sp>
    </p:spTree>
    <p:extLst>
      <p:ext uri="{BB962C8B-B14F-4D97-AF65-F5344CB8AC3E}">
        <p14:creationId xmlns:p14="http://schemas.microsoft.com/office/powerpoint/2010/main" val="140387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2" name="Object 8"/>
          <p:cNvGraphicFramePr>
            <a:graphicFrameLocks noChangeAspect="1"/>
          </p:cNvGraphicFramePr>
          <p:nvPr/>
        </p:nvGraphicFramePr>
        <p:xfrm>
          <a:off x="0" y="0"/>
          <a:ext cx="9144000" cy="2859088"/>
        </p:xfrm>
        <a:graphic>
          <a:graphicData uri="http://schemas.openxmlformats.org/presentationml/2006/ole">
            <mc:AlternateContent xmlns:mc="http://schemas.openxmlformats.org/markup-compatibility/2006">
              <mc:Choice xmlns:v="urn:schemas-microsoft-com:vml" Requires="v">
                <p:oleObj spid="_x0000_s44039" name="Photo Editor Photo" r:id="rId3" imgW="6171429" imgH="1905266" progId="MSPhotoEd.3">
                  <p:embed/>
                </p:oleObj>
              </mc:Choice>
              <mc:Fallback>
                <p:oleObj name="Photo Editor Photo" r:id="rId3" imgW="6171429" imgH="1905266"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2859088"/>
                      </a:xfrm>
                      <a:prstGeom prst="rect">
                        <a:avLst/>
                      </a:prstGeom>
                      <a:noFill/>
                      <a:ln>
                        <a:noFill/>
                      </a:ln>
                      <a:extLst>
                        <a:ext uri="{909E8E84-426E-40DD-AFC4-6F175D3DCCD1}">
                          <a14:hiddenFill xmlns:a14="http://schemas.microsoft.com/office/drawing/2010/main">
                            <a:solidFill>
                              <a:srgbClr val="DADADA"/>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7"/>
          <p:cNvSpPr>
            <a:spLocks noChangeArrowheads="1"/>
          </p:cNvSpPr>
          <p:nvPr/>
        </p:nvSpPr>
        <p:spPr bwMode="auto">
          <a:xfrm>
            <a:off x="0" y="3062288"/>
            <a:ext cx="9144000" cy="381000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solidFill>
                <a:schemeClr val="bg1"/>
              </a:solidFill>
              <a:latin typeface="Times New Roman" pitchFamily="18" charset="0"/>
            </a:endParaRPr>
          </a:p>
        </p:txBody>
      </p:sp>
    </p:spTree>
    <p:extLst>
      <p:ext uri="{BB962C8B-B14F-4D97-AF65-F5344CB8AC3E}">
        <p14:creationId xmlns:p14="http://schemas.microsoft.com/office/powerpoint/2010/main" val="40129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E96F13D6-B627-4F7E-A5C5-82206AB02111}" type="slidenum">
              <a:rPr lang="en-US"/>
              <a:pPr>
                <a:defRPr/>
              </a:pPr>
              <a:t>‹#›</a:t>
            </a:fld>
            <a:endParaRPr lang="en-US"/>
          </a:p>
        </p:txBody>
      </p:sp>
    </p:spTree>
    <p:extLst>
      <p:ext uri="{BB962C8B-B14F-4D97-AF65-F5344CB8AC3E}">
        <p14:creationId xmlns:p14="http://schemas.microsoft.com/office/powerpoint/2010/main" val="14595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564E9A5-61EC-4FDA-A498-63DEDA8E819C}" type="slidenum">
              <a:rPr lang="en-US"/>
              <a:pPr>
                <a:defRPr/>
              </a:pPr>
              <a:t>‹#›</a:t>
            </a:fld>
            <a:endParaRPr lang="en-US"/>
          </a:p>
        </p:txBody>
      </p:sp>
    </p:spTree>
    <p:extLst>
      <p:ext uri="{BB962C8B-B14F-4D97-AF65-F5344CB8AC3E}">
        <p14:creationId xmlns:p14="http://schemas.microsoft.com/office/powerpoint/2010/main" val="4148790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579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96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8B350677-610B-4F46-B384-3BAFA9C4FE72}" type="slidenum">
              <a:rPr lang="en-US"/>
              <a:pPr>
                <a:defRPr/>
              </a:pPr>
              <a:t>‹#›</a:t>
            </a:fld>
            <a:endParaRPr lang="en-US"/>
          </a:p>
        </p:txBody>
      </p:sp>
    </p:spTree>
    <p:extLst>
      <p:ext uri="{BB962C8B-B14F-4D97-AF65-F5344CB8AC3E}">
        <p14:creationId xmlns:p14="http://schemas.microsoft.com/office/powerpoint/2010/main" val="1959344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838200"/>
            <a:ext cx="8229600" cy="5287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1C96CBDC-30E9-4901-8B88-EA28ABAE98E5}" type="slidenum">
              <a:rPr lang="en-US"/>
              <a:pPr>
                <a:defRPr/>
              </a:pPr>
              <a:t>‹#›</a:t>
            </a:fld>
            <a:endParaRPr lang="en-US"/>
          </a:p>
        </p:txBody>
      </p:sp>
    </p:spTree>
    <p:extLst>
      <p:ext uri="{BB962C8B-B14F-4D97-AF65-F5344CB8AC3E}">
        <p14:creationId xmlns:p14="http://schemas.microsoft.com/office/powerpoint/2010/main" val="9158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54141D75-6801-4F56-AC1C-B3361825D2E7}" type="slidenum">
              <a:rPr lang="en-US"/>
              <a:pPr>
                <a:defRPr/>
              </a:pPr>
              <a:t>‹#›</a:t>
            </a:fld>
            <a:endParaRPr lang="en-US"/>
          </a:p>
        </p:txBody>
      </p:sp>
    </p:spTree>
    <p:extLst>
      <p:ext uri="{BB962C8B-B14F-4D97-AF65-F5344CB8AC3E}">
        <p14:creationId xmlns:p14="http://schemas.microsoft.com/office/powerpoint/2010/main" val="28535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900CE1A6-07DF-41C2-86D7-62181374ECD1}" type="slidenum">
              <a:rPr lang="en-US"/>
              <a:pPr>
                <a:defRPr/>
              </a:pPr>
              <a:t>‹#›</a:t>
            </a:fld>
            <a:endParaRPr lang="en-US"/>
          </a:p>
        </p:txBody>
      </p:sp>
    </p:spTree>
    <p:extLst>
      <p:ext uri="{BB962C8B-B14F-4D97-AF65-F5344CB8AC3E}">
        <p14:creationId xmlns:p14="http://schemas.microsoft.com/office/powerpoint/2010/main" val="324121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196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3E1D6B99-864D-4EB2-91E9-0A921D2FC89A}" type="slidenum">
              <a:rPr lang="en-US"/>
              <a:pPr>
                <a:defRPr/>
              </a:pPr>
              <a:t>‹#›</a:t>
            </a:fld>
            <a:endParaRPr lang="en-US"/>
          </a:p>
        </p:txBody>
      </p:sp>
    </p:spTree>
    <p:extLst>
      <p:ext uri="{BB962C8B-B14F-4D97-AF65-F5344CB8AC3E}">
        <p14:creationId xmlns:p14="http://schemas.microsoft.com/office/powerpoint/2010/main" val="44294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E90EB931-6326-4779-92C9-DAED2A2EA12D}" type="slidenum">
              <a:rPr lang="en-US"/>
              <a:pPr>
                <a:defRPr/>
              </a:pPr>
              <a:t>‹#›</a:t>
            </a:fld>
            <a:endParaRPr lang="en-US"/>
          </a:p>
        </p:txBody>
      </p:sp>
    </p:spTree>
    <p:extLst>
      <p:ext uri="{BB962C8B-B14F-4D97-AF65-F5344CB8AC3E}">
        <p14:creationId xmlns:p14="http://schemas.microsoft.com/office/powerpoint/2010/main" val="2197388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8434E44C-7571-4C1E-9E8A-AB5D7712A893}" type="slidenum">
              <a:rPr lang="en-US"/>
              <a:pPr>
                <a:defRPr/>
              </a:pPr>
              <a:t>‹#›</a:t>
            </a:fld>
            <a:endParaRPr lang="en-US"/>
          </a:p>
        </p:txBody>
      </p:sp>
    </p:spTree>
    <p:extLst>
      <p:ext uri="{BB962C8B-B14F-4D97-AF65-F5344CB8AC3E}">
        <p14:creationId xmlns:p14="http://schemas.microsoft.com/office/powerpoint/2010/main" val="197598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55B5585D-1374-4FD0-AE2F-E0C932830285}" type="slidenum">
              <a:rPr lang="en-US"/>
              <a:pPr>
                <a:defRPr/>
              </a:pPr>
              <a:t>‹#›</a:t>
            </a:fld>
            <a:endParaRPr lang="en-US"/>
          </a:p>
        </p:txBody>
      </p:sp>
    </p:spTree>
    <p:extLst>
      <p:ext uri="{BB962C8B-B14F-4D97-AF65-F5344CB8AC3E}">
        <p14:creationId xmlns:p14="http://schemas.microsoft.com/office/powerpoint/2010/main" val="369166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BF9DB9F8-A4DE-43E9-AD57-4109C6519DBC}" type="slidenum">
              <a:rPr lang="en-US"/>
              <a:pPr>
                <a:defRPr/>
              </a:pPr>
              <a:t>‹#›</a:t>
            </a:fld>
            <a:endParaRPr lang="en-US"/>
          </a:p>
        </p:txBody>
      </p:sp>
    </p:spTree>
    <p:extLst>
      <p:ext uri="{BB962C8B-B14F-4D97-AF65-F5344CB8AC3E}">
        <p14:creationId xmlns:p14="http://schemas.microsoft.com/office/powerpoint/2010/main" val="146128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1CB2CBD8-F99C-45A6-AF7A-12268B2D5DC2}" type="slidenum">
              <a:rPr lang="en-US"/>
              <a:pPr>
                <a:defRPr/>
              </a:pPr>
              <a:t>‹#›</a:t>
            </a:fld>
            <a:endParaRPr lang="en-US"/>
          </a:p>
        </p:txBody>
      </p:sp>
    </p:spTree>
    <p:extLst>
      <p:ext uri="{BB962C8B-B14F-4D97-AF65-F5344CB8AC3E}">
        <p14:creationId xmlns:p14="http://schemas.microsoft.com/office/powerpoint/2010/main" val="98843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9144000" cy="1447800"/>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0">
              <a:latin typeface="Times New Roman" pitchFamily="18" charset="0"/>
            </a:endParaRPr>
          </a:p>
        </p:txBody>
      </p:sp>
      <p:sp>
        <p:nvSpPr>
          <p:cNvPr id="1027" name="Rectangle 2"/>
          <p:cNvSpPr>
            <a:spLocks noGrp="1" noChangeArrowheads="1"/>
          </p:cNvSpPr>
          <p:nvPr>
            <p:ph type="title"/>
          </p:nvPr>
        </p:nvSpPr>
        <p:spPr bwMode="auto">
          <a:xfrm>
            <a:off x="228600" y="8382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2286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aphicFrame>
        <p:nvGraphicFramePr>
          <p:cNvPr id="1029" name="Object 8"/>
          <p:cNvGraphicFramePr>
            <a:graphicFrameLocks noChangeAspect="1"/>
          </p:cNvGraphicFramePr>
          <p:nvPr/>
        </p:nvGraphicFramePr>
        <p:xfrm>
          <a:off x="77788" y="6497638"/>
          <a:ext cx="982662" cy="303212"/>
        </p:xfrm>
        <a:graphic>
          <a:graphicData uri="http://schemas.openxmlformats.org/presentationml/2006/ole">
            <mc:AlternateContent xmlns:mc="http://schemas.openxmlformats.org/markup-compatibility/2006">
              <mc:Choice xmlns:v="urn:schemas-microsoft-com:vml" Requires="v">
                <p:oleObj spid="_x0000_s1036" name="Photo Editor Photo" r:id="rId16" imgW="6171429" imgH="1905266" progId="MSPhotoEd.3">
                  <p:embed/>
                </p:oleObj>
              </mc:Choice>
              <mc:Fallback>
                <p:oleObj name="Photo Editor Photo" r:id="rId16" imgW="6171429" imgH="1905266" progId="MSPhotoEd.3">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7788" y="6497638"/>
                        <a:ext cx="982662" cy="303212"/>
                      </a:xfrm>
                      <a:prstGeom prst="rect">
                        <a:avLst/>
                      </a:prstGeom>
                      <a:noFill/>
                      <a:ln>
                        <a:noFill/>
                      </a:ln>
                      <a:extLst>
                        <a:ext uri="{909E8E84-426E-40DD-AFC4-6F175D3DCCD1}">
                          <a14:hiddenFill xmlns:a14="http://schemas.microsoft.com/office/drawing/2010/main">
                            <a:solidFill>
                              <a:srgbClr val="DADADA"/>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35" name="Rectangle 11"/>
          <p:cNvSpPr>
            <a:spLocks noGrp="1" noChangeArrowheads="1"/>
          </p:cNvSpPr>
          <p:nvPr>
            <p:ph type="sldNum" sz="quarter" idx="4"/>
          </p:nvPr>
        </p:nvSpPr>
        <p:spPr bwMode="auto">
          <a:xfrm>
            <a:off x="6934200" y="64579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a:defRPr/>
            </a:pPr>
            <a:fld id="{AFCB8F6E-E2E6-43FB-8751-24EDD45398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7"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Lst>
  <p:hf hdr="0" ftr="0" dt="0"/>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Arial" charset="0"/>
        </a:defRPr>
      </a:lvl2pPr>
      <a:lvl3pPr algn="l" rtl="0" eaLnBrk="0" fontAlgn="base" hangingPunct="0">
        <a:spcBef>
          <a:spcPct val="0"/>
        </a:spcBef>
        <a:spcAft>
          <a:spcPct val="0"/>
        </a:spcAft>
        <a:defRPr sz="2400" b="1">
          <a:solidFill>
            <a:schemeClr val="bg1"/>
          </a:solidFill>
          <a:latin typeface="Arial" charset="0"/>
        </a:defRPr>
      </a:lvl3pPr>
      <a:lvl4pPr algn="l" rtl="0" eaLnBrk="0" fontAlgn="base" hangingPunct="0">
        <a:spcBef>
          <a:spcPct val="0"/>
        </a:spcBef>
        <a:spcAft>
          <a:spcPct val="0"/>
        </a:spcAft>
        <a:defRPr sz="2400" b="1">
          <a:solidFill>
            <a:schemeClr val="bg1"/>
          </a:solidFill>
          <a:latin typeface="Arial" charset="0"/>
        </a:defRPr>
      </a:lvl4pPr>
      <a:lvl5pPr algn="l" rtl="0" eaLnBrk="0" fontAlgn="base" hangingPunct="0">
        <a:spcBef>
          <a:spcPct val="0"/>
        </a:spcBef>
        <a:spcAft>
          <a:spcPct val="0"/>
        </a:spcAft>
        <a:defRPr sz="2400" b="1">
          <a:solidFill>
            <a:schemeClr val="bg1"/>
          </a:solidFill>
          <a:latin typeface="Arial" charset="0"/>
        </a:defRPr>
      </a:lvl5pPr>
      <a:lvl6pPr marL="457200" algn="l" rtl="0" fontAlgn="base">
        <a:spcBef>
          <a:spcPct val="0"/>
        </a:spcBef>
        <a:spcAft>
          <a:spcPct val="0"/>
        </a:spcAft>
        <a:defRPr sz="2400" b="1">
          <a:solidFill>
            <a:schemeClr val="bg1"/>
          </a:solidFill>
          <a:latin typeface="Arial" charset="0"/>
        </a:defRPr>
      </a:lvl6pPr>
      <a:lvl7pPr marL="914400" algn="l" rtl="0" fontAlgn="base">
        <a:spcBef>
          <a:spcPct val="0"/>
        </a:spcBef>
        <a:spcAft>
          <a:spcPct val="0"/>
        </a:spcAft>
        <a:defRPr sz="2400" b="1">
          <a:solidFill>
            <a:schemeClr val="bg1"/>
          </a:solidFill>
          <a:latin typeface="Arial" charset="0"/>
        </a:defRPr>
      </a:lvl7pPr>
      <a:lvl8pPr marL="1371600" algn="l" rtl="0" fontAlgn="base">
        <a:spcBef>
          <a:spcPct val="0"/>
        </a:spcBef>
        <a:spcAft>
          <a:spcPct val="0"/>
        </a:spcAft>
        <a:defRPr sz="2400" b="1">
          <a:solidFill>
            <a:schemeClr val="bg1"/>
          </a:solidFill>
          <a:latin typeface="Arial" charset="0"/>
        </a:defRPr>
      </a:lvl8pPr>
      <a:lvl9pPr marL="1828800" algn="l" rtl="0" fontAlgn="base">
        <a:spcBef>
          <a:spcPct val="0"/>
        </a:spcBef>
        <a:spcAft>
          <a:spcPct val="0"/>
        </a:spcAft>
        <a:defRPr sz="2400" b="1">
          <a:solidFill>
            <a:schemeClr val="bg1"/>
          </a:solidFill>
          <a:latin typeface="Arial" charset="0"/>
        </a:defRPr>
      </a:lvl9pPr>
    </p:titleStyle>
    <p:bodyStyle>
      <a:lvl1pPr marL="342900" indent="-342900" algn="l" rtl="0" eaLnBrk="0" fontAlgn="base" hangingPunct="0">
        <a:spcBef>
          <a:spcPct val="20000"/>
        </a:spcBef>
        <a:spcAft>
          <a:spcPct val="20000"/>
        </a:spcAft>
        <a:defRPr sz="2000" b="1">
          <a:solidFill>
            <a:schemeClr val="tx1"/>
          </a:solidFill>
          <a:latin typeface="+mn-lt"/>
          <a:ea typeface="+mn-ea"/>
          <a:cs typeface="+mn-cs"/>
        </a:defRPr>
      </a:lvl1pPr>
      <a:lvl2pPr marL="571500" indent="-227013" algn="l" rtl="0" eaLnBrk="0" fontAlgn="base" hangingPunct="0">
        <a:spcBef>
          <a:spcPct val="50000"/>
        </a:spcBef>
        <a:spcAft>
          <a:spcPct val="20000"/>
        </a:spcAft>
        <a:buClr>
          <a:srgbClr val="003399"/>
        </a:buClr>
        <a:buSzPct val="115000"/>
        <a:buChar char="•"/>
        <a:defRPr b="1">
          <a:solidFill>
            <a:schemeClr val="tx1"/>
          </a:solidFill>
          <a:latin typeface="+mn-lt"/>
        </a:defRPr>
      </a:lvl2pPr>
      <a:lvl3pPr marL="914400" indent="-228600" algn="l" rtl="0" eaLnBrk="0" fontAlgn="base" hangingPunct="0">
        <a:spcBef>
          <a:spcPct val="20000"/>
        </a:spcBef>
        <a:spcAft>
          <a:spcPct val="20000"/>
        </a:spcAft>
        <a:buClr>
          <a:srgbClr val="003399"/>
        </a:buClr>
        <a:buSzPct val="75000"/>
        <a:buFont typeface="Wingdings" pitchFamily="2" charset="2"/>
        <a:buChar char="Ø"/>
        <a:defRPr b="1">
          <a:solidFill>
            <a:schemeClr val="tx1"/>
          </a:solidFill>
          <a:latin typeface="+mn-lt"/>
        </a:defRPr>
      </a:lvl3pPr>
      <a:lvl4pPr marL="1257300" indent="-228600" algn="l" rtl="0" eaLnBrk="0" fontAlgn="base" hangingPunct="0">
        <a:spcBef>
          <a:spcPct val="20000"/>
        </a:spcBef>
        <a:spcAft>
          <a:spcPct val="20000"/>
        </a:spcAft>
        <a:buClr>
          <a:srgbClr val="003399"/>
        </a:buClr>
        <a:buFont typeface="Arial" charset="0"/>
        <a:buChar char="–"/>
        <a:defRPr b="1">
          <a:solidFill>
            <a:schemeClr val="tx1"/>
          </a:solidFill>
          <a:latin typeface="+mn-lt"/>
        </a:defRPr>
      </a:lvl4pPr>
      <a:lvl5pPr marL="1600200" indent="-228600" algn="l" rtl="0" eaLnBrk="0" fontAlgn="base" hangingPunct="0">
        <a:spcBef>
          <a:spcPct val="20000"/>
        </a:spcBef>
        <a:spcAft>
          <a:spcPct val="20000"/>
        </a:spcAft>
        <a:buClr>
          <a:srgbClr val="003399"/>
        </a:buClr>
        <a:buFont typeface="Arial" charset="0"/>
        <a:buChar char="»"/>
        <a:defRPr b="1">
          <a:solidFill>
            <a:schemeClr val="tx1"/>
          </a:solidFill>
          <a:latin typeface="+mn-lt"/>
        </a:defRPr>
      </a:lvl5pPr>
      <a:lvl6pPr marL="2057400" indent="-228600" algn="l" rtl="0" fontAlgn="base">
        <a:spcBef>
          <a:spcPct val="20000"/>
        </a:spcBef>
        <a:spcAft>
          <a:spcPct val="20000"/>
        </a:spcAft>
        <a:buClr>
          <a:srgbClr val="003399"/>
        </a:buClr>
        <a:buFont typeface="Arial" charset="0"/>
        <a:buChar char="»"/>
        <a:defRPr b="1">
          <a:solidFill>
            <a:schemeClr val="tx1"/>
          </a:solidFill>
          <a:latin typeface="+mn-lt"/>
        </a:defRPr>
      </a:lvl6pPr>
      <a:lvl7pPr marL="2514600" indent="-228600" algn="l" rtl="0" fontAlgn="base">
        <a:spcBef>
          <a:spcPct val="20000"/>
        </a:spcBef>
        <a:spcAft>
          <a:spcPct val="20000"/>
        </a:spcAft>
        <a:buClr>
          <a:srgbClr val="003399"/>
        </a:buClr>
        <a:buFont typeface="Arial" charset="0"/>
        <a:buChar char="»"/>
        <a:defRPr b="1">
          <a:solidFill>
            <a:schemeClr val="tx1"/>
          </a:solidFill>
          <a:latin typeface="+mn-lt"/>
        </a:defRPr>
      </a:lvl7pPr>
      <a:lvl8pPr marL="2971800" indent="-228600" algn="l" rtl="0" fontAlgn="base">
        <a:spcBef>
          <a:spcPct val="20000"/>
        </a:spcBef>
        <a:spcAft>
          <a:spcPct val="20000"/>
        </a:spcAft>
        <a:buClr>
          <a:srgbClr val="003399"/>
        </a:buClr>
        <a:buFont typeface="Arial" charset="0"/>
        <a:buChar char="»"/>
        <a:defRPr b="1">
          <a:solidFill>
            <a:schemeClr val="tx1"/>
          </a:solidFill>
          <a:latin typeface="+mn-lt"/>
        </a:defRPr>
      </a:lvl8pPr>
      <a:lvl9pPr marL="3429000" indent="-228600" algn="l" rtl="0" fontAlgn="base">
        <a:spcBef>
          <a:spcPct val="20000"/>
        </a:spcBef>
        <a:spcAft>
          <a:spcPct val="20000"/>
        </a:spcAft>
        <a:buClr>
          <a:srgbClr val="003399"/>
        </a:buClr>
        <a:buFont typeface="Arial" charset="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hyperlink" Target="mailto:winiarskib1@southernct.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daddiol1@southernct.edu?subject=Payroll%20Question" TargetMode="External"/><Relationship Id="rId5" Type="http://schemas.openxmlformats.org/officeDocument/2006/relationships/hyperlink" Target="mailto:xayasonek1@southernct.edu?subject=From%20Payroll%20Website" TargetMode="External"/><Relationship Id="rId4" Type="http://schemas.openxmlformats.org/officeDocument/2006/relationships/hyperlink" Target="mailto:Pereirak1@southernct.edu?subject=From%20Payroll%20Websit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43000" y="3082925"/>
            <a:ext cx="68580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spcBef>
                <a:spcPct val="50000"/>
              </a:spcBef>
            </a:pPr>
            <a:r>
              <a:rPr lang="en-US" sz="4000">
                <a:solidFill>
                  <a:schemeClr val="bg1"/>
                </a:solidFill>
              </a:rPr>
              <a:t>Southern Connecticut State University</a:t>
            </a:r>
            <a:br>
              <a:rPr lang="en-US" sz="4000">
                <a:solidFill>
                  <a:schemeClr val="bg1"/>
                </a:solidFill>
              </a:rPr>
            </a:br>
            <a:r>
              <a:rPr lang="en-US" sz="3200">
                <a:solidFill>
                  <a:schemeClr val="bg1"/>
                </a:solidFill>
              </a:rPr>
              <a:t>Core-CT </a:t>
            </a:r>
            <a:br>
              <a:rPr lang="en-US" sz="3200">
                <a:solidFill>
                  <a:schemeClr val="bg1"/>
                </a:solidFill>
              </a:rPr>
            </a:br>
            <a:endParaRPr lang="en-US" sz="1400">
              <a:solidFill>
                <a:schemeClr val="bg1"/>
              </a:solidFill>
            </a:endParaRPr>
          </a:p>
          <a:p>
            <a:pPr eaLnBrk="1" hangingPunct="1">
              <a:spcBef>
                <a:spcPct val="50000"/>
              </a:spcBef>
            </a:pPr>
            <a:r>
              <a:rPr lang="en-US" sz="2800">
                <a:solidFill>
                  <a:schemeClr val="bg1"/>
                </a:solidFill>
              </a:rPr>
              <a:t>Time and Labor Employee Self Service:</a:t>
            </a:r>
          </a:p>
          <a:p>
            <a:pPr eaLnBrk="1" hangingPunct="1">
              <a:spcBef>
                <a:spcPct val="50000"/>
              </a:spcBef>
            </a:pPr>
            <a:r>
              <a:rPr lang="en-US" sz="2800">
                <a:solidFill>
                  <a:schemeClr val="bg1"/>
                </a:solidFill>
              </a:rPr>
              <a:t>Enter Comments</a:t>
            </a:r>
          </a:p>
          <a:p>
            <a:pPr eaLnBrk="1" hangingPunct="1">
              <a:spcBef>
                <a:spcPct val="50000"/>
              </a:spcBef>
            </a:pPr>
            <a:endParaRPr lang="en-US" sz="2000" b="0" i="1">
              <a:solidFill>
                <a:schemeClr val="bg1"/>
              </a:solidFill>
            </a:endParaRPr>
          </a:p>
        </p:txBody>
      </p:sp>
    </p:spTree>
  </p:cSld>
  <p:clrMapOvr>
    <a:masterClrMapping/>
  </p:clrMapOvr>
  <p:transition spd="slow" advTm="1321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33B921D-7E10-493F-A731-7DA7F71CA7C9}" type="slidenum">
              <a:rPr lang="en-US" sz="1400" b="0" smtClean="0"/>
              <a:pPr eaLnBrk="1" hangingPunct="1"/>
              <a:t>10</a:t>
            </a:fld>
            <a:endParaRPr lang="en-US" sz="1400" b="0" smtClean="0"/>
          </a:p>
        </p:txBody>
      </p:sp>
      <p:sp>
        <p:nvSpPr>
          <p:cNvPr id="12291" name="Rectangle 5"/>
          <p:cNvSpPr>
            <a:spLocks noChangeArrowheads="1"/>
          </p:cNvSpPr>
          <p:nvPr/>
        </p:nvSpPr>
        <p:spPr bwMode="auto">
          <a:xfrm>
            <a:off x="4572000" y="6096000"/>
            <a:ext cx="381000" cy="228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2" name="Rectangle 6"/>
          <p:cNvSpPr>
            <a:spLocks noGrp="1" noChangeArrowheads="1"/>
          </p:cNvSpPr>
          <p:nvPr>
            <p:ph type="title"/>
          </p:nvPr>
        </p:nvSpPr>
        <p:spPr>
          <a:noFill/>
        </p:spPr>
        <p:txBody>
          <a:bodyPr/>
          <a:lstStyle/>
          <a:p>
            <a:pPr eaLnBrk="1" hangingPunct="1"/>
            <a:r>
              <a:rPr lang="en-US" smtClean="0"/>
              <a:t>Entering Comments</a:t>
            </a:r>
          </a:p>
        </p:txBody>
      </p:sp>
      <p:pic>
        <p:nvPicPr>
          <p:cNvPr id="1229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888" y="1485900"/>
            <a:ext cx="6751637" cy="515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6908800" y="4800600"/>
            <a:ext cx="2057400" cy="7620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Once comment is saved the comment icon will appear shaded.</a:t>
            </a:r>
          </a:p>
        </p:txBody>
      </p:sp>
      <p:cxnSp>
        <p:nvCxnSpPr>
          <p:cNvPr id="7" name="Straight Arrow Connector 6"/>
          <p:cNvCxnSpPr/>
          <p:nvPr/>
        </p:nvCxnSpPr>
        <p:spPr bwMode="auto">
          <a:xfrm flipH="1">
            <a:off x="6172200" y="5181600"/>
            <a:ext cx="736600" cy="11430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2475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BE9EB23F-DC64-49C0-86D7-A0A3B3CC7DA9}" type="slidenum">
              <a:rPr lang="en-US" sz="1400" b="0" smtClean="0"/>
              <a:pPr eaLnBrk="1" hangingPunct="1"/>
              <a:t>11</a:t>
            </a:fld>
            <a:endParaRPr lang="en-US" sz="1400" b="0" smtClean="0"/>
          </a:p>
        </p:txBody>
      </p:sp>
      <p:sp>
        <p:nvSpPr>
          <p:cNvPr id="13315" name="Rectangle 2"/>
          <p:cNvSpPr>
            <a:spLocks noGrp="1" noChangeArrowheads="1"/>
          </p:cNvSpPr>
          <p:nvPr>
            <p:ph type="title"/>
          </p:nvPr>
        </p:nvSpPr>
        <p:spPr/>
        <p:txBody>
          <a:bodyPr/>
          <a:lstStyle/>
          <a:p>
            <a:pPr eaLnBrk="1" hangingPunct="1"/>
            <a:r>
              <a:rPr lang="en-US" smtClean="0"/>
              <a:t>Review – Entering Comments </a:t>
            </a:r>
          </a:p>
        </p:txBody>
      </p:sp>
      <p:sp>
        <p:nvSpPr>
          <p:cNvPr id="13316" name="Rectangle 3"/>
          <p:cNvSpPr>
            <a:spLocks noGrp="1" noChangeArrowheads="1"/>
          </p:cNvSpPr>
          <p:nvPr>
            <p:ph type="body" idx="1"/>
          </p:nvPr>
        </p:nvSpPr>
        <p:spPr/>
        <p:txBody>
          <a:bodyPr/>
          <a:lstStyle/>
          <a:p>
            <a:pPr marL="0" indent="0" eaLnBrk="1" hangingPunct="1">
              <a:spcBef>
                <a:spcPct val="0"/>
              </a:spcBef>
              <a:spcAft>
                <a:spcPct val="0"/>
              </a:spcAft>
            </a:pPr>
            <a:r>
              <a:rPr lang="en-US" sz="1800" smtClean="0"/>
              <a:t>When entering Timesheet Comments, remember the following:</a:t>
            </a:r>
          </a:p>
          <a:p>
            <a:pPr lvl="1" eaLnBrk="1" hangingPunct="1"/>
            <a:r>
              <a:rPr lang="en-US" sz="1600" b="0" smtClean="0"/>
              <a:t>The Timesheet Comments icon is located in the </a:t>
            </a:r>
            <a:r>
              <a:rPr lang="en-US" sz="1600" b="0" u="sng" smtClean="0">
                <a:solidFill>
                  <a:srgbClr val="0000FF"/>
                </a:solidFill>
              </a:rPr>
              <a:t>Reported Time Status</a:t>
            </a:r>
            <a:r>
              <a:rPr lang="en-US" sz="1600" b="0" smtClean="0">
                <a:solidFill>
                  <a:srgbClr val="0000FF"/>
                </a:solidFill>
              </a:rPr>
              <a:t> </a:t>
            </a:r>
            <a:r>
              <a:rPr lang="en-US" sz="1600" b="0" smtClean="0"/>
              <a:t>link on the Timesheet </a:t>
            </a:r>
          </a:p>
          <a:p>
            <a:pPr lvl="1" eaLnBrk="1" hangingPunct="1"/>
            <a:r>
              <a:rPr lang="en-US" sz="1600" b="0" smtClean="0"/>
              <a:t>You may enter up to 32,000 characters per row; you can click the </a:t>
            </a:r>
            <a:r>
              <a:rPr lang="en-US" b="0" smtClean="0"/>
              <a:t>+</a:t>
            </a:r>
            <a:r>
              <a:rPr lang="en-US" sz="1600" b="0" smtClean="0"/>
              <a:t> (Plus) icon to add another row for the same comment</a:t>
            </a:r>
          </a:p>
          <a:p>
            <a:pPr lvl="1" eaLnBrk="1" hangingPunct="1"/>
            <a:r>
              <a:rPr lang="en-US" sz="1600" b="0" smtClean="0"/>
              <a:t>You can not delete a saved comment</a:t>
            </a:r>
          </a:p>
          <a:p>
            <a:pPr lvl="1" eaLnBrk="1" hangingPunct="1"/>
            <a:r>
              <a:rPr lang="en-US" sz="1600" b="0" smtClean="0"/>
              <a:t>You can return to a comment to enter additional information</a:t>
            </a:r>
          </a:p>
          <a:p>
            <a:pPr lvl="1" eaLnBrk="1" hangingPunct="1"/>
            <a:r>
              <a:rPr lang="en-US" sz="1600" b="0" smtClean="0"/>
              <a:t>You do not need to submit the Timesheet for the Comments to remain saved</a:t>
            </a:r>
          </a:p>
          <a:p>
            <a:pPr lvl="1" eaLnBrk="1" hangingPunct="1"/>
            <a:r>
              <a:rPr lang="en-US" sz="1600" b="0" smtClean="0"/>
              <a:t>If a comment has been entered on a date that has multiple Timesheet entries, a shaded Comments icon will appear beside each row of that date’s attendance</a:t>
            </a:r>
          </a:p>
          <a:p>
            <a:pPr lvl="1" eaLnBrk="1" hangingPunct="1"/>
            <a:r>
              <a:rPr lang="en-US" sz="1600" b="0" smtClean="0"/>
              <a:t>When viewing comments, all comments for a particular day will be displayed regardless of what page the comment was entered from </a:t>
            </a:r>
          </a:p>
        </p:txBody>
      </p:sp>
    </p:spTree>
  </p:cSld>
  <p:clrMapOvr>
    <a:masterClrMapping/>
  </p:clrMapOvr>
  <p:transition spd="slow" advTm="9244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99F06ED8-6C75-4919-A357-8D6A1714BB18}" type="slidenum">
              <a:rPr lang="en-US" sz="1400" b="0" smtClean="0"/>
              <a:pPr eaLnBrk="1" hangingPunct="1"/>
              <a:t>12</a:t>
            </a:fld>
            <a:endParaRPr lang="en-US" sz="1400" b="0" smtClean="0"/>
          </a:p>
        </p:txBody>
      </p:sp>
      <p:sp>
        <p:nvSpPr>
          <p:cNvPr id="14339" name="Rectangle 2"/>
          <p:cNvSpPr>
            <a:spLocks noGrp="1" noChangeArrowheads="1"/>
          </p:cNvSpPr>
          <p:nvPr>
            <p:ph type="title"/>
          </p:nvPr>
        </p:nvSpPr>
        <p:spPr/>
        <p:txBody>
          <a:bodyPr/>
          <a:lstStyle/>
          <a:p>
            <a:pPr eaLnBrk="1" hangingPunct="1"/>
            <a:r>
              <a:rPr lang="en-US" smtClean="0"/>
              <a:t>Knowledge Check – Entering Comments </a:t>
            </a:r>
          </a:p>
        </p:txBody>
      </p:sp>
      <p:sp>
        <p:nvSpPr>
          <p:cNvPr id="15364" name="Rectangle 3"/>
          <p:cNvSpPr>
            <a:spLocks noGrp="1" noChangeArrowheads="1"/>
          </p:cNvSpPr>
          <p:nvPr>
            <p:ph type="body" idx="1"/>
          </p:nvPr>
        </p:nvSpPr>
        <p:spPr/>
        <p:txBody>
          <a:bodyPr/>
          <a:lstStyle/>
          <a:p>
            <a:pPr marL="381000" indent="-381000" eaLnBrk="1" hangingPunct="1">
              <a:spcBef>
                <a:spcPct val="0"/>
              </a:spcBef>
              <a:spcAft>
                <a:spcPct val="0"/>
              </a:spcAft>
            </a:pPr>
            <a:r>
              <a:rPr lang="en-US" smtClean="0"/>
              <a:t>Answer the following questions:</a:t>
            </a:r>
          </a:p>
          <a:p>
            <a:pPr marL="687388" lvl="1" indent="-342900" eaLnBrk="1" hangingPunct="1">
              <a:buFontTx/>
              <a:buAutoNum type="arabicPeriod"/>
            </a:pPr>
            <a:r>
              <a:rPr lang="en-US" b="0" smtClean="0"/>
              <a:t>When is the Comments icon white and when it is shaded?</a:t>
            </a:r>
          </a:p>
          <a:p>
            <a:pPr marL="1030288" lvl="2" indent="-342900" eaLnBrk="1" hangingPunct="1">
              <a:buFont typeface="Arial" charset="0"/>
              <a:buAutoNum type="alphaLcParenR"/>
            </a:pPr>
            <a:r>
              <a:rPr lang="en-US" b="0" smtClean="0"/>
              <a:t>White when no comment is present</a:t>
            </a:r>
          </a:p>
          <a:p>
            <a:pPr marL="1030288" lvl="2" indent="-342900" eaLnBrk="1" hangingPunct="1">
              <a:buFont typeface="Arial" charset="0"/>
              <a:buAutoNum type="alphaLcParenR"/>
            </a:pPr>
            <a:r>
              <a:rPr lang="en-US" b="0" smtClean="0"/>
              <a:t>Shaded when a comment has been saved</a:t>
            </a:r>
          </a:p>
          <a:p>
            <a:pPr marL="687388" lvl="1" indent="-342900" eaLnBrk="1" hangingPunct="1">
              <a:buFontTx/>
              <a:buAutoNum type="arabicPeriod"/>
            </a:pPr>
            <a:r>
              <a:rPr lang="en-US" b="0" smtClean="0"/>
              <a:t>Can you delete a saved comment?</a:t>
            </a:r>
          </a:p>
          <a:p>
            <a:pPr marL="1030288" lvl="2" indent="-342900" eaLnBrk="1" hangingPunct="1">
              <a:buFont typeface="Arial" charset="0"/>
              <a:buAutoNum type="alphaLcParenR"/>
            </a:pPr>
            <a:r>
              <a:rPr lang="en-US" smtClean="0">
                <a:solidFill>
                  <a:srgbClr val="FF0000"/>
                </a:solidFill>
              </a:rPr>
              <a:t>No!  </a:t>
            </a:r>
            <a:r>
              <a:rPr lang="en-US" b="0" smtClean="0">
                <a:solidFill>
                  <a:srgbClr val="FF0000"/>
                </a:solidFill>
              </a:rPr>
              <a:t>Comments cannot ever be deleted once submitted</a:t>
            </a:r>
          </a:p>
          <a:p>
            <a:pPr marL="687388" lvl="1" indent="-342900" eaLnBrk="1" hangingPunct="1">
              <a:buFontTx/>
              <a:buAutoNum type="arabicPeriod"/>
            </a:pPr>
            <a:r>
              <a:rPr lang="en-US" b="0" smtClean="0"/>
              <a:t>How can you add additional information for an existing comment?</a:t>
            </a:r>
          </a:p>
          <a:p>
            <a:pPr marL="1030288" lvl="2" indent="-342900" eaLnBrk="1" hangingPunct="1">
              <a:buFont typeface="Arial" charset="0"/>
              <a:buAutoNum type="alphaLcParenR"/>
            </a:pPr>
            <a:r>
              <a:rPr lang="en-US" b="0" smtClean="0"/>
              <a:t>Multiple comments can be added to the same day by clicking the plus (+) button for each new comment.</a:t>
            </a:r>
          </a:p>
          <a:p>
            <a:pPr marL="687388" lvl="1" indent="-342900" eaLnBrk="1" hangingPunct="1">
              <a:buFontTx/>
              <a:buNone/>
            </a:pPr>
            <a:endParaRPr lang="en-US" b="0" smtClean="0"/>
          </a:p>
        </p:txBody>
      </p:sp>
    </p:spTree>
    <p:custDataLst>
      <p:tags r:id="rId1"/>
    </p:custDataLst>
  </p:cSld>
  <p:clrMapOvr>
    <a:masterClrMapping/>
  </p:clrMapOvr>
  <p:transition spd="slow" advTm="67365">
    <p:sndAc>
      <p:stSnd>
        <p:snd r:embed="rId4" name="drumroll.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364">
                                            <p:txEl>
                                              <p:pRg st="1" end="1"/>
                                            </p:txEl>
                                          </p:spTgt>
                                        </p:tgtEl>
                                        <p:attrNameLst>
                                          <p:attrName>style.visibility</p:attrName>
                                        </p:attrNameLst>
                                      </p:cBhvr>
                                      <p:to>
                                        <p:strVal val="visible"/>
                                      </p:to>
                                    </p:set>
                                    <p:anim calcmode="lin" valueType="num">
                                      <p:cBhvr additive="base">
                                        <p:cTn id="7" dur="500" fill="hold"/>
                                        <p:tgtEl>
                                          <p:spTgt spid="1536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4">
                                            <p:txEl>
                                              <p:pRg st="2" end="2"/>
                                            </p:txEl>
                                          </p:spTgt>
                                        </p:tgtEl>
                                        <p:attrNameLst>
                                          <p:attrName>style.visibility</p:attrName>
                                        </p:attrNameLst>
                                      </p:cBhvr>
                                      <p:to>
                                        <p:strVal val="visible"/>
                                      </p:to>
                                    </p:set>
                                    <p:anim calcmode="lin" valueType="num">
                                      <p:cBhvr additive="base">
                                        <p:cTn id="13" dur="5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4">
                                            <p:txEl>
                                              <p:pRg st="3" end="3"/>
                                            </p:txEl>
                                          </p:spTgt>
                                        </p:tgtEl>
                                        <p:attrNameLst>
                                          <p:attrName>style.visibility</p:attrName>
                                        </p:attrNameLst>
                                      </p:cBhvr>
                                      <p:to>
                                        <p:strVal val="visible"/>
                                      </p:to>
                                    </p:set>
                                    <p:anim calcmode="lin" valueType="num">
                                      <p:cBhvr additive="base">
                                        <p:cTn id="17" dur="500" fill="hold"/>
                                        <p:tgtEl>
                                          <p:spTgt spid="1536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5364">
                                            <p:txEl>
                                              <p:pRg st="4" end="4"/>
                                            </p:txEl>
                                          </p:spTgt>
                                        </p:tgtEl>
                                        <p:attrNameLst>
                                          <p:attrName>style.visibility</p:attrName>
                                        </p:attrNameLst>
                                      </p:cBhvr>
                                      <p:to>
                                        <p:strVal val="visible"/>
                                      </p:to>
                                    </p:set>
                                    <p:anim calcmode="lin" valueType="num">
                                      <p:cBhvr additive="base">
                                        <p:cTn id="23" dur="500" fill="hold"/>
                                        <p:tgtEl>
                                          <p:spTgt spid="1536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15364">
                                            <p:txEl>
                                              <p:pRg st="5" end="5"/>
                                            </p:txEl>
                                          </p:spTgt>
                                        </p:tgtEl>
                                        <p:attrNameLst>
                                          <p:attrName>style.visibility</p:attrName>
                                        </p:attrNameLst>
                                      </p:cBhvr>
                                      <p:to>
                                        <p:strVal val="visible"/>
                                      </p:to>
                                    </p:set>
                                    <p:anim calcmode="lin" valueType="num">
                                      <p:cBhvr additive="base">
                                        <p:cTn id="29" dur="500" fill="hold"/>
                                        <p:tgtEl>
                                          <p:spTgt spid="1536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15364">
                                            <p:txEl>
                                              <p:pRg st="6" end="6"/>
                                            </p:txEl>
                                          </p:spTgt>
                                        </p:tgtEl>
                                        <p:attrNameLst>
                                          <p:attrName>style.visibility</p:attrName>
                                        </p:attrNameLst>
                                      </p:cBhvr>
                                      <p:to>
                                        <p:strVal val="visible"/>
                                      </p:to>
                                    </p:set>
                                    <p:anim calcmode="lin" valueType="num">
                                      <p:cBhvr additive="base">
                                        <p:cTn id="35" dur="500" fill="hold"/>
                                        <p:tgtEl>
                                          <p:spTgt spid="1536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5364">
                                            <p:txEl>
                                              <p:pRg st="7" end="7"/>
                                            </p:txEl>
                                          </p:spTgt>
                                        </p:tgtEl>
                                        <p:attrNameLst>
                                          <p:attrName>style.visibility</p:attrName>
                                        </p:attrNameLst>
                                      </p:cBhvr>
                                      <p:to>
                                        <p:strVal val="visible"/>
                                      </p:to>
                                    </p:set>
                                    <p:anim calcmode="lin" valueType="num">
                                      <p:cBhvr additive="base">
                                        <p:cTn id="41" dur="500" fill="hold"/>
                                        <p:tgtEl>
                                          <p:spTgt spid="1536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36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320087F2-3B6E-4E2F-AC83-3AB6BF28D70A}" type="slidenum">
              <a:rPr lang="en-US" sz="1400" b="0" smtClean="0"/>
              <a:pPr eaLnBrk="1" hangingPunct="1"/>
              <a:t>13</a:t>
            </a:fld>
            <a:endParaRPr lang="en-US" sz="1400" b="0" smtClean="0"/>
          </a:p>
        </p:txBody>
      </p:sp>
      <p:sp>
        <p:nvSpPr>
          <p:cNvPr id="15363" name="Rectangle 2"/>
          <p:cNvSpPr>
            <a:spLocks noGrp="1" noChangeArrowheads="1"/>
          </p:cNvSpPr>
          <p:nvPr>
            <p:ph type="title"/>
          </p:nvPr>
        </p:nvSpPr>
        <p:spPr/>
        <p:txBody>
          <a:bodyPr/>
          <a:lstStyle/>
          <a:p>
            <a:pPr eaLnBrk="1" hangingPunct="1"/>
            <a:r>
              <a:rPr lang="en-US" smtClean="0"/>
              <a:t>Questions</a:t>
            </a:r>
          </a:p>
        </p:txBody>
      </p:sp>
      <p:sp>
        <p:nvSpPr>
          <p:cNvPr id="15364" name="Rectangle 3"/>
          <p:cNvSpPr>
            <a:spLocks noGrp="1" noChangeArrowheads="1"/>
          </p:cNvSpPr>
          <p:nvPr>
            <p:ph type="body" idx="1"/>
          </p:nvPr>
        </p:nvSpPr>
        <p:spPr/>
        <p:txBody>
          <a:bodyPr/>
          <a:lstStyle/>
          <a:p>
            <a:pPr marL="0" indent="0" algn="ctr" eaLnBrk="1" hangingPunct="1">
              <a:buFont typeface="Wingdings" pitchFamily="2" charset="2"/>
              <a:buNone/>
            </a:pPr>
            <a:r>
              <a:rPr lang="en-US" sz="3600" dirty="0" smtClean="0">
                <a:solidFill>
                  <a:srgbClr val="003399"/>
                </a:solidFill>
              </a:rPr>
              <a:t>Questions?</a:t>
            </a:r>
          </a:p>
          <a:p>
            <a:pPr marL="0" indent="0" eaLnBrk="1" hangingPunct="1">
              <a:buFont typeface="Wingdings" pitchFamily="2" charset="2"/>
              <a:buNone/>
            </a:pPr>
            <a:r>
              <a:rPr lang="en-US" sz="3200" dirty="0" smtClean="0">
                <a:solidFill>
                  <a:srgbClr val="003399"/>
                </a:solidFill>
              </a:rPr>
              <a:t>Payroll Department</a:t>
            </a:r>
            <a:endParaRPr lang="en-US" dirty="0" smtClean="0">
              <a:solidFill>
                <a:srgbClr val="003399"/>
              </a:solidFill>
            </a:endParaRPr>
          </a:p>
          <a:p>
            <a:pPr marL="0" indent="0" eaLnBrk="1" hangingPunct="1">
              <a:buFont typeface="Wingdings" pitchFamily="2" charset="2"/>
              <a:buNone/>
            </a:pPr>
            <a:r>
              <a:rPr lang="it-IT" dirty="0" smtClean="0">
                <a:hlinkClick r:id="rId3"/>
              </a:rPr>
              <a:t>Beata Winiarski </a:t>
            </a:r>
            <a:r>
              <a:rPr lang="it-IT" dirty="0" smtClean="0"/>
              <a:t>- </a:t>
            </a:r>
            <a:r>
              <a:rPr lang="it-IT" dirty="0" smtClean="0"/>
              <a:t>Payroll Coordinator - (203) 392-5425</a:t>
            </a:r>
          </a:p>
          <a:p>
            <a:pPr marL="0" indent="0" eaLnBrk="1" hangingPunct="1">
              <a:buFont typeface="Wingdings" pitchFamily="2" charset="2"/>
              <a:buNone/>
            </a:pPr>
            <a:r>
              <a:rPr lang="en-US" dirty="0" smtClean="0">
                <a:hlinkClick r:id="rId4"/>
              </a:rPr>
              <a:t>Ken Pereira</a:t>
            </a:r>
            <a:r>
              <a:rPr lang="en-US" dirty="0" smtClean="0"/>
              <a:t> - Payroll Officer - (203) 392-5427 </a:t>
            </a:r>
          </a:p>
          <a:p>
            <a:pPr marL="0" indent="0" eaLnBrk="1" hangingPunct="1">
              <a:buFont typeface="Wingdings" pitchFamily="2" charset="2"/>
              <a:buNone/>
            </a:pPr>
            <a:r>
              <a:rPr lang="en-US" dirty="0" err="1" smtClean="0">
                <a:hlinkClick r:id="rId5"/>
              </a:rPr>
              <a:t>Kommaly</a:t>
            </a:r>
            <a:r>
              <a:rPr lang="en-US" dirty="0" smtClean="0">
                <a:hlinkClick r:id="rId5"/>
              </a:rPr>
              <a:t> </a:t>
            </a:r>
            <a:r>
              <a:rPr lang="en-US" dirty="0" err="1" smtClean="0">
                <a:hlinkClick r:id="rId5"/>
              </a:rPr>
              <a:t>Xayasone</a:t>
            </a:r>
            <a:r>
              <a:rPr lang="en-US" dirty="0" smtClean="0"/>
              <a:t> – Payroll Clerk- (203) 392-5079 </a:t>
            </a:r>
          </a:p>
          <a:p>
            <a:pPr marL="0" indent="0" eaLnBrk="1" hangingPunct="1">
              <a:buFont typeface="Wingdings" pitchFamily="2" charset="2"/>
              <a:buNone/>
            </a:pPr>
            <a:r>
              <a:rPr lang="en-US" dirty="0" smtClean="0">
                <a:hlinkClick r:id="rId6"/>
              </a:rPr>
              <a:t>Linda </a:t>
            </a:r>
            <a:r>
              <a:rPr lang="en-US" dirty="0" err="1" smtClean="0">
                <a:hlinkClick r:id="rId6"/>
              </a:rPr>
              <a:t>D'Addio</a:t>
            </a:r>
            <a:r>
              <a:rPr lang="en-US" dirty="0" smtClean="0"/>
              <a:t> - Payroll Clerk - (203) 392-5621 </a:t>
            </a:r>
            <a:endParaRPr lang="en-US"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a:p>
            <a:pPr marL="0" indent="0" eaLnBrk="1" hangingPunct="1">
              <a:buFont typeface="Wingdings" pitchFamily="2" charset="2"/>
              <a:buNone/>
            </a:pPr>
            <a:endParaRPr lang="en-US" sz="3600" b="0" dirty="0" smtClean="0">
              <a:solidFill>
                <a:srgbClr val="003399"/>
              </a:solidFill>
            </a:endParaRPr>
          </a:p>
        </p:txBody>
      </p:sp>
    </p:spTree>
  </p:cSld>
  <p:clrMapOvr>
    <a:masterClrMapping/>
  </p:clrMapOvr>
  <p:transition spd="slow" advTm="3531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13756228-B07B-44FF-9B26-0918B4985248}" type="slidenum">
              <a:rPr lang="en-US" sz="1400" b="0" smtClean="0"/>
              <a:pPr eaLnBrk="1" hangingPunct="1"/>
              <a:t>2</a:t>
            </a:fld>
            <a:endParaRPr lang="en-US" sz="1400" b="0" smtClean="0"/>
          </a:p>
        </p:txBody>
      </p:sp>
      <p:sp>
        <p:nvSpPr>
          <p:cNvPr id="4099" name="Rectangle 2"/>
          <p:cNvSpPr>
            <a:spLocks noGrp="1" noChangeArrowheads="1"/>
          </p:cNvSpPr>
          <p:nvPr>
            <p:ph type="title"/>
          </p:nvPr>
        </p:nvSpPr>
        <p:spPr/>
        <p:txBody>
          <a:bodyPr/>
          <a:lstStyle/>
          <a:p>
            <a:pPr eaLnBrk="1" hangingPunct="1"/>
            <a:r>
              <a:rPr lang="en-US" smtClean="0"/>
              <a:t>Overview – Entering Comments </a:t>
            </a:r>
          </a:p>
        </p:txBody>
      </p:sp>
      <p:sp>
        <p:nvSpPr>
          <p:cNvPr id="4100" name="Rectangle 3"/>
          <p:cNvSpPr>
            <a:spLocks noGrp="1" noChangeArrowheads="1"/>
          </p:cNvSpPr>
          <p:nvPr>
            <p:ph type="body" idx="1"/>
          </p:nvPr>
        </p:nvSpPr>
        <p:spPr>
          <a:xfrm>
            <a:off x="228600" y="1600200"/>
            <a:ext cx="8229600" cy="4495800"/>
          </a:xfrm>
        </p:spPr>
        <p:txBody>
          <a:bodyPr/>
          <a:lstStyle/>
          <a:p>
            <a:pPr marL="0" indent="0" eaLnBrk="1" hangingPunct="1">
              <a:spcBef>
                <a:spcPct val="0"/>
              </a:spcBef>
              <a:spcAft>
                <a:spcPct val="0"/>
              </a:spcAft>
            </a:pPr>
            <a:r>
              <a:rPr lang="en-US" smtClean="0"/>
              <a:t>Core-CT provides a way for you to document and view information on the Timesheet, such as why a TRC was changed.  </a:t>
            </a:r>
          </a:p>
          <a:p>
            <a:pPr lvl="1" eaLnBrk="1" hangingPunct="1"/>
            <a:r>
              <a:rPr lang="en-US" b="0" smtClean="0"/>
              <a:t>The Timesheet Comments icon is located in the </a:t>
            </a:r>
            <a:r>
              <a:rPr lang="en-US" b="0" u="sng" smtClean="0">
                <a:solidFill>
                  <a:srgbClr val="0000FF"/>
                </a:solidFill>
              </a:rPr>
              <a:t>Reported Time Status</a:t>
            </a:r>
            <a:r>
              <a:rPr lang="en-US" b="0" smtClean="0">
                <a:solidFill>
                  <a:srgbClr val="0000FF"/>
                </a:solidFill>
              </a:rPr>
              <a:t> </a:t>
            </a:r>
            <a:r>
              <a:rPr lang="en-US" b="0" smtClean="0"/>
              <a:t>link on the Timesheet </a:t>
            </a:r>
          </a:p>
          <a:p>
            <a:pPr lvl="1" eaLnBrk="1" hangingPunct="1"/>
            <a:r>
              <a:rPr lang="en-US" b="0" smtClean="0"/>
              <a:t>You can enter up to 32,000 characters per row for a Comment</a:t>
            </a:r>
          </a:p>
          <a:p>
            <a:pPr lvl="1" eaLnBrk="1" hangingPunct="1"/>
            <a:r>
              <a:rPr lang="en-US" b="0" smtClean="0"/>
              <a:t>You can add unlimited rows for a Comment if 32,000 characters is not enough</a:t>
            </a:r>
          </a:p>
          <a:p>
            <a:pPr lvl="1" eaLnBrk="1" hangingPunct="1"/>
            <a:r>
              <a:rPr lang="en-US" b="0" smtClean="0"/>
              <a:t>You can not delete a Comment once it is saved	</a:t>
            </a:r>
          </a:p>
          <a:p>
            <a:pPr lvl="2" eaLnBrk="1" hangingPunct="1"/>
            <a:r>
              <a:rPr lang="en-US" b="0" smtClean="0"/>
              <a:t>The Timesheet does not need to be submitted or go through the Time Admin process in order for the Comment to be permanently saved </a:t>
            </a:r>
          </a:p>
          <a:p>
            <a:pPr lvl="1" eaLnBrk="1" hangingPunct="1"/>
            <a:r>
              <a:rPr lang="en-US" b="0" smtClean="0"/>
              <a:t>You can add additional comments at any time</a:t>
            </a:r>
          </a:p>
        </p:txBody>
      </p:sp>
    </p:spTree>
  </p:cSld>
  <p:clrMapOvr>
    <a:masterClrMapping/>
  </p:clrMapOvr>
  <p:transition spd="slow" advTm="70239"/>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15ED445B-AE3E-464D-ACD8-A9EF04FB42FE}" type="slidenum">
              <a:rPr lang="en-US" sz="1400" b="0" smtClean="0"/>
              <a:pPr eaLnBrk="1" hangingPunct="1"/>
              <a:t>3</a:t>
            </a:fld>
            <a:endParaRPr lang="en-US" sz="1400" b="0" smtClean="0"/>
          </a:p>
        </p:txBody>
      </p:sp>
      <p:sp>
        <p:nvSpPr>
          <p:cNvPr id="5123" name="Rectangle 2"/>
          <p:cNvSpPr>
            <a:spLocks noGrp="1" noChangeArrowheads="1"/>
          </p:cNvSpPr>
          <p:nvPr>
            <p:ph type="title"/>
          </p:nvPr>
        </p:nvSpPr>
        <p:spPr/>
        <p:txBody>
          <a:bodyPr/>
          <a:lstStyle/>
          <a:p>
            <a:pPr eaLnBrk="1" hangingPunct="1"/>
            <a:r>
              <a:rPr lang="en-US" smtClean="0"/>
              <a:t>Walk-through and Exercise - Entering Comments </a:t>
            </a:r>
          </a:p>
        </p:txBody>
      </p:sp>
      <p:sp>
        <p:nvSpPr>
          <p:cNvPr id="5124" name="Rectangle 3"/>
          <p:cNvSpPr>
            <a:spLocks noGrp="1" noChangeArrowheads="1"/>
          </p:cNvSpPr>
          <p:nvPr>
            <p:ph type="body" idx="1"/>
          </p:nvPr>
        </p:nvSpPr>
        <p:spPr>
          <a:xfrm>
            <a:off x="228600" y="1600200"/>
            <a:ext cx="8229600" cy="4800600"/>
          </a:xfrm>
        </p:spPr>
        <p:txBody>
          <a:bodyPr/>
          <a:lstStyle/>
          <a:p>
            <a:pPr marL="0" indent="0" eaLnBrk="1" hangingPunct="1">
              <a:spcBef>
                <a:spcPct val="0"/>
              </a:spcBef>
              <a:spcAft>
                <a:spcPct val="0"/>
              </a:spcAft>
            </a:pPr>
            <a:r>
              <a:rPr lang="en-US" smtClean="0"/>
              <a:t>Step-by-Step Demonstration.</a:t>
            </a:r>
          </a:p>
          <a:p>
            <a:pPr lvl="1" eaLnBrk="1" hangingPunct="1"/>
            <a:r>
              <a:rPr lang="en-US" b="0" smtClean="0"/>
              <a:t>First, we will walk-through the process together</a:t>
            </a:r>
          </a:p>
          <a:p>
            <a:pPr lvl="2" eaLnBrk="1" hangingPunct="1"/>
            <a:r>
              <a:rPr lang="en-US" b="0" u="sng" smtClean="0"/>
              <a:t>Scenario:</a:t>
            </a:r>
            <a:r>
              <a:rPr lang="en-US" b="0" smtClean="0"/>
              <a:t>  Enter a Comment on a Timesheet</a:t>
            </a:r>
          </a:p>
          <a:p>
            <a:pPr lvl="2" eaLnBrk="1" hangingPunct="1">
              <a:buFont typeface="Wingdings" pitchFamily="2" charset="2"/>
              <a:buNone/>
            </a:pPr>
            <a:endParaRPr lang="en-US" b="0" smtClean="0"/>
          </a:p>
        </p:txBody>
      </p:sp>
    </p:spTree>
  </p:cSld>
  <p:clrMapOvr>
    <a:masterClrMapping/>
  </p:clrMapOvr>
  <p:transition spd="slow" advTm="698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Entering Comments</a:t>
            </a:r>
          </a:p>
        </p:txBody>
      </p:sp>
      <p:sp>
        <p:nvSpPr>
          <p:cNvPr id="6147"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513716C4-2D8D-47A1-A62B-48A4CC59716D}" type="slidenum">
              <a:rPr lang="en-US" sz="1400" b="0" smtClean="0"/>
              <a:pPr eaLnBrk="1" hangingPunct="1"/>
              <a:t>4</a:t>
            </a:fld>
            <a:endParaRPr lang="en-US" sz="1400" b="0" smtClean="0"/>
          </a:p>
        </p:txBody>
      </p:sp>
      <p:pic>
        <p:nvPicPr>
          <p:cNvPr id="6148" name="Picture 1" descr="image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77913" y="1600200"/>
            <a:ext cx="653097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bwMode="auto">
          <a:xfrm>
            <a:off x="7543800" y="2286000"/>
            <a:ext cx="1524000" cy="12192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Begin by clicking</a:t>
            </a:r>
            <a:r>
              <a:rPr kumimoji="0" lang="en-US" sz="1200" b="1" i="0" u="none" strike="noStrike" cap="none" normalizeH="0" dirty="0" smtClean="0">
                <a:ln>
                  <a:noFill/>
                </a:ln>
                <a:solidFill>
                  <a:schemeClr val="tx1"/>
                </a:solidFill>
                <a:effectLst/>
                <a:latin typeface="Arial" charset="0"/>
              </a:rPr>
              <a:t> on Timesheet on the CORE homepage to access the Timesheet</a:t>
            </a:r>
            <a:r>
              <a:rPr kumimoji="0" lang="en-US" sz="1000" b="1" i="0" u="none" strike="noStrike" cap="none" normalizeH="0" dirty="0" smtClean="0">
                <a:ln>
                  <a:noFill/>
                </a:ln>
                <a:solidFill>
                  <a:schemeClr val="tx1"/>
                </a:solidFill>
                <a:effectLst/>
                <a:latin typeface="Arial" charset="0"/>
              </a:rPr>
              <a:t>.</a:t>
            </a:r>
            <a:endParaRPr kumimoji="0" lang="en-US" sz="1000" b="1" i="0" u="none" strike="noStrike" cap="none" normalizeH="0" baseline="0" dirty="0" smtClean="0">
              <a:ln>
                <a:noFill/>
              </a:ln>
              <a:solidFill>
                <a:schemeClr val="tx1"/>
              </a:solidFill>
              <a:effectLst/>
              <a:latin typeface="Arial" charset="0"/>
            </a:endParaRPr>
          </a:p>
        </p:txBody>
      </p:sp>
      <p:cxnSp>
        <p:nvCxnSpPr>
          <p:cNvPr id="5" name="Straight Arrow Connector 4"/>
          <p:cNvCxnSpPr/>
          <p:nvPr/>
        </p:nvCxnSpPr>
        <p:spPr bwMode="auto">
          <a:xfrm flipH="1">
            <a:off x="5715000" y="2895600"/>
            <a:ext cx="1828800" cy="9144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1289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B1E30C85-B464-4CCC-862D-431908410107}" type="slidenum">
              <a:rPr lang="en-US" sz="1400" b="0" smtClean="0"/>
              <a:pPr eaLnBrk="1" hangingPunct="1"/>
              <a:t>5</a:t>
            </a:fld>
            <a:endParaRPr lang="en-US" sz="1400" b="0" smtClean="0"/>
          </a:p>
        </p:txBody>
      </p:sp>
      <p:sp>
        <p:nvSpPr>
          <p:cNvPr id="7171" name="Rectangle 9"/>
          <p:cNvSpPr>
            <a:spLocks noGrp="1" noChangeArrowheads="1"/>
          </p:cNvSpPr>
          <p:nvPr>
            <p:ph type="title"/>
          </p:nvPr>
        </p:nvSpPr>
        <p:spPr>
          <a:noFill/>
        </p:spPr>
        <p:txBody>
          <a:bodyPr/>
          <a:lstStyle/>
          <a:p>
            <a:pPr eaLnBrk="1" hangingPunct="1"/>
            <a:r>
              <a:rPr lang="en-US" smtClean="0"/>
              <a:t>Entering Comments</a:t>
            </a:r>
          </a:p>
        </p:txBody>
      </p:sp>
      <p:pic>
        <p:nvPicPr>
          <p:cNvPr id="717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574800"/>
            <a:ext cx="780732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6438900" y="4762500"/>
            <a:ext cx="2514600" cy="8382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Click on “Reported</a:t>
            </a:r>
            <a:r>
              <a:rPr kumimoji="0" lang="en-US" sz="1200" b="1" i="0" u="none" strike="noStrike" cap="none" normalizeH="0" dirty="0" smtClean="0">
                <a:ln>
                  <a:noFill/>
                </a:ln>
                <a:solidFill>
                  <a:schemeClr val="tx1"/>
                </a:solidFill>
                <a:effectLst/>
                <a:latin typeface="Arial" charset="0"/>
              </a:rPr>
              <a:t> Time Status” to enter comments or access previously saved comments.</a:t>
            </a:r>
            <a:endParaRPr kumimoji="0" lang="en-US" sz="1200" b="1" i="0" u="none" strike="noStrike" cap="none" normalizeH="0" baseline="0" dirty="0" smtClean="0">
              <a:ln>
                <a:noFill/>
              </a:ln>
              <a:solidFill>
                <a:schemeClr val="tx1"/>
              </a:solidFill>
              <a:effectLst/>
              <a:latin typeface="Arial" charset="0"/>
            </a:endParaRPr>
          </a:p>
        </p:txBody>
      </p:sp>
      <p:cxnSp>
        <p:nvCxnSpPr>
          <p:cNvPr id="7" name="Straight Arrow Connector 6"/>
          <p:cNvCxnSpPr>
            <a:stCxn id="3" idx="1"/>
          </p:cNvCxnSpPr>
          <p:nvPr/>
        </p:nvCxnSpPr>
        <p:spPr bwMode="auto">
          <a:xfrm flipH="1">
            <a:off x="1981200" y="5181600"/>
            <a:ext cx="4457700" cy="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1033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2BCC7119-3D84-42D4-9C76-4601C8B2A8DB}" type="slidenum">
              <a:rPr lang="en-US" sz="1400" b="0" smtClean="0"/>
              <a:pPr eaLnBrk="1" hangingPunct="1"/>
              <a:t>6</a:t>
            </a:fld>
            <a:endParaRPr lang="en-US" sz="1400" b="0" smtClean="0"/>
          </a:p>
        </p:txBody>
      </p:sp>
      <p:sp>
        <p:nvSpPr>
          <p:cNvPr id="8195" name="Rectangle 5"/>
          <p:cNvSpPr>
            <a:spLocks noChangeArrowheads="1"/>
          </p:cNvSpPr>
          <p:nvPr/>
        </p:nvSpPr>
        <p:spPr bwMode="auto">
          <a:xfrm>
            <a:off x="4572000" y="4876800"/>
            <a:ext cx="381000" cy="152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6"/>
          <p:cNvSpPr>
            <a:spLocks noGrp="1" noChangeArrowheads="1"/>
          </p:cNvSpPr>
          <p:nvPr>
            <p:ph type="title"/>
          </p:nvPr>
        </p:nvSpPr>
        <p:spPr>
          <a:noFill/>
        </p:spPr>
        <p:txBody>
          <a:bodyPr/>
          <a:lstStyle/>
          <a:p>
            <a:pPr eaLnBrk="1" hangingPunct="1"/>
            <a:r>
              <a:rPr lang="en-US" smtClean="0"/>
              <a:t>Entering Comments</a:t>
            </a:r>
          </a:p>
        </p:txBody>
      </p:sp>
      <p:pic>
        <p:nvPicPr>
          <p:cNvPr id="819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163" y="1524000"/>
            <a:ext cx="6543675" cy="499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bwMode="auto">
          <a:xfrm>
            <a:off x="6477000" y="4191000"/>
            <a:ext cx="2514600" cy="15240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Comments are accessed or added for each entry by clicking on the</a:t>
            </a:r>
            <a:r>
              <a:rPr kumimoji="0" lang="en-US" sz="1200" b="1" i="0" u="none" strike="noStrike" cap="none" normalizeH="0" dirty="0" smtClean="0">
                <a:ln>
                  <a:noFill/>
                </a:ln>
                <a:solidFill>
                  <a:schemeClr val="tx1"/>
                </a:solidFill>
                <a:effectLst/>
                <a:latin typeface="Arial" charset="0"/>
              </a:rPr>
              <a:t> corresponding entries comment icon  </a:t>
            </a:r>
          </a:p>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lang="en-US" sz="1200" baseline="0" dirty="0" smtClean="0"/>
              <a:t>Shaded</a:t>
            </a:r>
            <a:r>
              <a:rPr lang="en-US" sz="1200" dirty="0" smtClean="0"/>
              <a:t> icon: a comment has been entered</a:t>
            </a:r>
          </a:p>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latin typeface="Arial" charset="0"/>
              </a:rPr>
              <a:t>White icon: no comments exist for that entry </a:t>
            </a:r>
          </a:p>
        </p:txBody>
      </p:sp>
      <p:sp>
        <p:nvSpPr>
          <p:cNvPr id="5" name="Rectangle 4"/>
          <p:cNvSpPr/>
          <p:nvPr/>
        </p:nvSpPr>
        <p:spPr bwMode="auto">
          <a:xfrm>
            <a:off x="5600700" y="4572000"/>
            <a:ext cx="304800" cy="1951038"/>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spTree>
  </p:cSld>
  <p:clrMapOvr>
    <a:masterClrMapping/>
  </p:clrMapOvr>
  <p:transition spd="slow" advTm="7228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EA3CED08-F76C-4ABF-A027-03135A74C763}" type="slidenum">
              <a:rPr lang="en-US" sz="1400" b="0" smtClean="0"/>
              <a:pPr eaLnBrk="1" hangingPunct="1"/>
              <a:t>7</a:t>
            </a:fld>
            <a:endParaRPr lang="en-US" sz="1400" b="0" smtClean="0"/>
          </a:p>
        </p:txBody>
      </p:sp>
      <p:sp>
        <p:nvSpPr>
          <p:cNvPr id="9219" name="Rectangle 3"/>
          <p:cNvSpPr>
            <a:spLocks noChangeArrowheads="1"/>
          </p:cNvSpPr>
          <p:nvPr/>
        </p:nvSpPr>
        <p:spPr bwMode="auto">
          <a:xfrm>
            <a:off x="4572000" y="5181600"/>
            <a:ext cx="381000" cy="152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16"/>
          <p:cNvSpPr>
            <a:spLocks noGrp="1" noChangeArrowheads="1"/>
          </p:cNvSpPr>
          <p:nvPr>
            <p:ph type="title"/>
          </p:nvPr>
        </p:nvSpPr>
        <p:spPr>
          <a:noFill/>
        </p:spPr>
        <p:txBody>
          <a:bodyPr/>
          <a:lstStyle/>
          <a:p>
            <a:pPr eaLnBrk="1" hangingPunct="1"/>
            <a:r>
              <a:rPr lang="en-US" smtClean="0"/>
              <a:t>Entering Comments</a:t>
            </a: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87500"/>
            <a:ext cx="879633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bwMode="auto">
          <a:xfrm>
            <a:off x="3352800" y="838200"/>
            <a:ext cx="2438400" cy="10668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dirty="0" smtClean="0"/>
              <a:t>Clicking an icon takes you to the comments screen for that entry.  On this screen Date, TRC code and quantity of hours are listed.</a:t>
            </a:r>
            <a:endParaRPr kumimoji="0" lang="en-US" sz="1200" b="1" i="0" u="none" strike="noStrike" cap="none" normalizeH="0" baseline="0" dirty="0" smtClean="0">
              <a:ln>
                <a:noFill/>
              </a:ln>
              <a:solidFill>
                <a:schemeClr val="tx1"/>
              </a:solidFill>
              <a:effectLst/>
              <a:latin typeface="Arial" charset="0"/>
            </a:endParaRPr>
          </a:p>
        </p:txBody>
      </p:sp>
      <p:sp>
        <p:nvSpPr>
          <p:cNvPr id="4" name="Rectangle 3"/>
          <p:cNvSpPr/>
          <p:nvPr/>
        </p:nvSpPr>
        <p:spPr bwMode="auto">
          <a:xfrm>
            <a:off x="1371600" y="5791200"/>
            <a:ext cx="2514600" cy="8382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Authors Operator ID, date and time created and source (Timesheet, Approval or Adjust Paid Time) are recorded.</a:t>
            </a:r>
          </a:p>
        </p:txBody>
      </p:sp>
      <p:sp>
        <p:nvSpPr>
          <p:cNvPr id="5" name="Rectangle 4"/>
          <p:cNvSpPr/>
          <p:nvPr/>
        </p:nvSpPr>
        <p:spPr bwMode="auto">
          <a:xfrm>
            <a:off x="5410200" y="5384800"/>
            <a:ext cx="2667000" cy="10668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Comments are entered here.  If one day has multiple TRC entries the comment for one</a:t>
            </a:r>
            <a:r>
              <a:rPr kumimoji="0" lang="en-US" sz="1200" b="1" i="0" u="none" strike="noStrike" cap="none" normalizeH="0" dirty="0" smtClean="0">
                <a:ln>
                  <a:noFill/>
                </a:ln>
                <a:solidFill>
                  <a:schemeClr val="tx1"/>
                </a:solidFill>
                <a:effectLst/>
                <a:latin typeface="Arial" charset="0"/>
              </a:rPr>
              <a:t> TRC will appear for all TRC’s included in that day.</a:t>
            </a:r>
            <a:endParaRPr kumimoji="0" lang="en-US" sz="1200" b="1" i="0" u="none" strike="noStrike" cap="none" normalizeH="0" baseline="0" dirty="0" smtClean="0">
              <a:ln>
                <a:noFill/>
              </a:ln>
              <a:solidFill>
                <a:schemeClr val="tx1"/>
              </a:solidFill>
              <a:effectLst/>
              <a:latin typeface="Arial" charset="0"/>
            </a:endParaRPr>
          </a:p>
        </p:txBody>
      </p:sp>
      <p:cxnSp>
        <p:nvCxnSpPr>
          <p:cNvPr id="7" name="Straight Arrow Connector 6"/>
          <p:cNvCxnSpPr/>
          <p:nvPr/>
        </p:nvCxnSpPr>
        <p:spPr bwMode="auto">
          <a:xfrm flipH="1">
            <a:off x="1524000" y="1371600"/>
            <a:ext cx="1828800" cy="16764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a:stCxn id="4" idx="0"/>
          </p:cNvCxnSpPr>
          <p:nvPr/>
        </p:nvCxnSpPr>
        <p:spPr bwMode="auto">
          <a:xfrm flipH="1" flipV="1">
            <a:off x="2209800" y="4953000"/>
            <a:ext cx="419100" cy="8382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flipH="1" flipV="1">
            <a:off x="6553200" y="4953000"/>
            <a:ext cx="190500" cy="4191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4954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A1EF996E-59A4-4AE4-83A0-6AA379E9CF96}" type="slidenum">
              <a:rPr lang="en-US" sz="1400" b="0" smtClean="0"/>
              <a:pPr eaLnBrk="1" hangingPunct="1"/>
              <a:t>8</a:t>
            </a:fld>
            <a:endParaRPr lang="en-US" sz="1400" b="0" smtClean="0"/>
          </a:p>
        </p:txBody>
      </p:sp>
      <p:sp>
        <p:nvSpPr>
          <p:cNvPr id="10243" name="Rectangle 12"/>
          <p:cNvSpPr>
            <a:spLocks noGrp="1" noChangeArrowheads="1"/>
          </p:cNvSpPr>
          <p:nvPr>
            <p:ph type="title"/>
          </p:nvPr>
        </p:nvSpPr>
        <p:spPr>
          <a:noFill/>
        </p:spPr>
        <p:txBody>
          <a:bodyPr/>
          <a:lstStyle/>
          <a:p>
            <a:pPr eaLnBrk="1" hangingPunct="1"/>
            <a:r>
              <a:rPr lang="en-US" smtClean="0"/>
              <a:t>Entering Comments</a:t>
            </a:r>
          </a:p>
        </p:txBody>
      </p:sp>
      <p:sp>
        <p:nvSpPr>
          <p:cNvPr id="10244" name="Rectangle 14"/>
          <p:cNvSpPr>
            <a:spLocks noChangeArrowheads="1"/>
          </p:cNvSpPr>
          <p:nvPr/>
        </p:nvSpPr>
        <p:spPr bwMode="auto">
          <a:xfrm>
            <a:off x="5029200" y="4595813"/>
            <a:ext cx="1143000" cy="1285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15"/>
          <p:cNvSpPr>
            <a:spLocks noChangeArrowheads="1"/>
          </p:cNvSpPr>
          <p:nvPr/>
        </p:nvSpPr>
        <p:spPr bwMode="auto">
          <a:xfrm>
            <a:off x="5105400" y="4648200"/>
            <a:ext cx="3810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1654175"/>
            <a:ext cx="8888413"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3352800" y="5638800"/>
            <a:ext cx="3886200" cy="10668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latin typeface="Arial" charset="0"/>
              </a:rPr>
              <a:t>Once comment is entered click the Save</a:t>
            </a:r>
            <a:r>
              <a:rPr kumimoji="0" lang="en-US" sz="1200" b="1" i="0" u="none" strike="noStrike" cap="none" normalizeH="0" dirty="0" smtClean="0">
                <a:ln>
                  <a:noFill/>
                </a:ln>
                <a:solidFill>
                  <a:schemeClr val="tx1"/>
                </a:solidFill>
                <a:effectLst/>
                <a:latin typeface="Arial" charset="0"/>
              </a:rPr>
              <a:t> button.</a:t>
            </a:r>
          </a:p>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lang="en-US" sz="1200" dirty="0" smtClean="0"/>
              <a:t>Clicking the Save button permanently saves the comment.</a:t>
            </a:r>
          </a:p>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latin typeface="Arial" charset="0"/>
              </a:rPr>
              <a:t>A</a:t>
            </a:r>
            <a:r>
              <a:rPr kumimoji="0" lang="en-US" sz="1200" b="1" i="0" u="none" strike="noStrike" cap="none" normalizeH="0" dirty="0" smtClean="0">
                <a:ln>
                  <a:noFill/>
                </a:ln>
                <a:solidFill>
                  <a:schemeClr val="tx1"/>
                </a:solidFill>
                <a:effectLst/>
                <a:latin typeface="Arial" charset="0"/>
              </a:rPr>
              <a:t> comment can’t be deleted once saved</a:t>
            </a:r>
          </a:p>
          <a:p>
            <a:pPr marR="0" algn="l" defTabSz="914400" rtl="0" eaLnBrk="1" fontAlgn="base" latinLnBrk="0" hangingPunct="1">
              <a:lnSpc>
                <a:spcPct val="100000"/>
              </a:lnSpc>
              <a:spcBef>
                <a:spcPct val="0"/>
              </a:spcBef>
              <a:spcAft>
                <a:spcPct val="0"/>
              </a:spcAft>
              <a:buClrTx/>
              <a:buSzTx/>
              <a:tabLst/>
            </a:pPr>
            <a:endParaRPr kumimoji="0" lang="en-US" sz="1200" b="1" i="0" u="none" strike="noStrike" cap="none" normalizeH="0" baseline="0" dirty="0" smtClean="0">
              <a:ln>
                <a:noFill/>
              </a:ln>
              <a:solidFill>
                <a:schemeClr val="tx1"/>
              </a:solidFill>
              <a:effectLst/>
              <a:latin typeface="Arial" charset="0"/>
            </a:endParaRPr>
          </a:p>
        </p:txBody>
      </p:sp>
      <p:cxnSp>
        <p:nvCxnSpPr>
          <p:cNvPr id="5" name="Straight Arrow Connector 4"/>
          <p:cNvCxnSpPr>
            <a:stCxn id="3" idx="1"/>
          </p:cNvCxnSpPr>
          <p:nvPr/>
        </p:nvCxnSpPr>
        <p:spPr bwMode="auto">
          <a:xfrm flipH="1" flipV="1">
            <a:off x="914400" y="5816600"/>
            <a:ext cx="2438400" cy="3556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4031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algn="ctr" eaLnBrk="0" fontAlgn="base" hangingPunct="0">
              <a:spcBef>
                <a:spcPct val="0"/>
              </a:spcBef>
              <a:spcAft>
                <a:spcPct val="0"/>
              </a:spcAft>
              <a:defRPr sz="2400" b="1">
                <a:solidFill>
                  <a:schemeClr val="tx1"/>
                </a:solidFill>
                <a:latin typeface="Arial" charset="0"/>
              </a:defRPr>
            </a:lvl6pPr>
            <a:lvl7pPr marL="2971800" indent="-228600" algn="ctr" eaLnBrk="0" fontAlgn="base" hangingPunct="0">
              <a:spcBef>
                <a:spcPct val="0"/>
              </a:spcBef>
              <a:spcAft>
                <a:spcPct val="0"/>
              </a:spcAft>
              <a:defRPr sz="2400" b="1">
                <a:solidFill>
                  <a:schemeClr val="tx1"/>
                </a:solidFill>
                <a:latin typeface="Arial" charset="0"/>
              </a:defRPr>
            </a:lvl7pPr>
            <a:lvl8pPr marL="3429000" indent="-228600" algn="ctr" eaLnBrk="0" fontAlgn="base" hangingPunct="0">
              <a:spcBef>
                <a:spcPct val="0"/>
              </a:spcBef>
              <a:spcAft>
                <a:spcPct val="0"/>
              </a:spcAft>
              <a:defRPr sz="2400" b="1">
                <a:solidFill>
                  <a:schemeClr val="tx1"/>
                </a:solidFill>
                <a:latin typeface="Arial" charset="0"/>
              </a:defRPr>
            </a:lvl8pPr>
            <a:lvl9pPr marL="3886200" indent="-228600" algn="ctr" eaLnBrk="0" fontAlgn="base" hangingPunct="0">
              <a:spcBef>
                <a:spcPct val="0"/>
              </a:spcBef>
              <a:spcAft>
                <a:spcPct val="0"/>
              </a:spcAft>
              <a:defRPr sz="2400" b="1">
                <a:solidFill>
                  <a:schemeClr val="tx1"/>
                </a:solidFill>
                <a:latin typeface="Arial" charset="0"/>
              </a:defRPr>
            </a:lvl9pPr>
          </a:lstStyle>
          <a:p>
            <a:pPr eaLnBrk="1" hangingPunct="1"/>
            <a:fld id="{CE6EA495-1685-4920-B0CC-37C6698478A6}" type="slidenum">
              <a:rPr lang="en-US" sz="1400" b="0" smtClean="0"/>
              <a:pPr eaLnBrk="1" hangingPunct="1"/>
              <a:t>9</a:t>
            </a:fld>
            <a:endParaRPr lang="en-US" sz="1400" b="0" smtClean="0"/>
          </a:p>
        </p:txBody>
      </p:sp>
      <p:sp>
        <p:nvSpPr>
          <p:cNvPr id="11267" name="Rectangle 4"/>
          <p:cNvSpPr>
            <a:spLocks noGrp="1" noChangeArrowheads="1"/>
          </p:cNvSpPr>
          <p:nvPr>
            <p:ph type="title"/>
          </p:nvPr>
        </p:nvSpPr>
        <p:spPr>
          <a:noFill/>
        </p:spPr>
        <p:txBody>
          <a:bodyPr/>
          <a:lstStyle/>
          <a:p>
            <a:pPr eaLnBrk="1" hangingPunct="1"/>
            <a:r>
              <a:rPr lang="en-US" smtClean="0"/>
              <a:t>Entering Comments</a:t>
            </a:r>
          </a:p>
        </p:txBody>
      </p:sp>
      <p:pic>
        <p:nvPicPr>
          <p:cNvPr id="1126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752600"/>
            <a:ext cx="7234238"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bwMode="auto">
          <a:xfrm>
            <a:off x="1447800" y="4876800"/>
            <a:ext cx="2209800" cy="1524000"/>
          </a:xfrm>
          <a:prstGeom prst="rect">
            <a:avLst/>
          </a:pr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After the save button is clicked</a:t>
            </a:r>
            <a:r>
              <a:rPr kumimoji="0" lang="en-US" sz="1200" b="1" i="0" u="none" strike="noStrike" cap="none" normalizeH="0" dirty="0" smtClean="0">
                <a:ln>
                  <a:noFill/>
                </a:ln>
                <a:solidFill>
                  <a:schemeClr val="tx1"/>
                </a:solidFill>
                <a:effectLst/>
                <a:latin typeface="Arial" charset="0"/>
              </a:rPr>
              <a:t> you will be brought to this screen.</a:t>
            </a:r>
          </a:p>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latin typeface="Arial" charset="0"/>
              </a:rPr>
              <a:t>Click “OK” to </a:t>
            </a:r>
            <a:r>
              <a:rPr kumimoji="0" lang="en-US" sz="1200" b="1" i="0" u="none" strike="noStrike" cap="none" normalizeH="0" baseline="0" smtClean="0">
                <a:ln>
                  <a:noFill/>
                </a:ln>
                <a:solidFill>
                  <a:schemeClr val="tx1"/>
                </a:solidFill>
                <a:effectLst/>
                <a:latin typeface="Arial" charset="0"/>
              </a:rPr>
              <a:t>permanently save </a:t>
            </a:r>
            <a:r>
              <a:rPr kumimoji="0" lang="en-US" sz="1200" b="1" i="0" u="none" strike="noStrike" cap="none" normalizeH="0" baseline="0" dirty="0" smtClean="0">
                <a:ln>
                  <a:noFill/>
                </a:ln>
                <a:solidFill>
                  <a:schemeClr val="tx1"/>
                </a:solidFill>
                <a:effectLst/>
                <a:latin typeface="Arial" charset="0"/>
              </a:rPr>
              <a:t>the comment.</a:t>
            </a:r>
          </a:p>
          <a:p>
            <a:pPr marL="171450" marR="0" indent="-171450" algn="l" defTabSz="914400" rtl="0" eaLnBrk="1" fontAlgn="base" latinLnBrk="0" hangingPunct="1">
              <a:lnSpc>
                <a:spcPct val="100000"/>
              </a:lnSpc>
              <a:spcBef>
                <a:spcPct val="0"/>
              </a:spcBef>
              <a:spcAft>
                <a:spcPct val="0"/>
              </a:spcAft>
              <a:buClrTx/>
              <a:buSzTx/>
              <a:buFont typeface="Arial" pitchFamily="34" charset="0"/>
              <a:buChar char="•"/>
              <a:tabLst/>
            </a:pPr>
            <a:r>
              <a:rPr lang="en-US" sz="1200" dirty="0" smtClean="0"/>
              <a:t>Click Cancel to not save comment</a:t>
            </a:r>
            <a:endParaRPr kumimoji="0" lang="en-US" sz="1200" b="1" i="0" u="none" strike="noStrike" cap="none" normalizeH="0" baseline="0" dirty="0" smtClean="0">
              <a:ln>
                <a:noFill/>
              </a:ln>
              <a:solidFill>
                <a:schemeClr val="tx1"/>
              </a:solidFill>
              <a:effectLst/>
              <a:latin typeface="Arial" charset="0"/>
            </a:endParaRPr>
          </a:p>
        </p:txBody>
      </p:sp>
      <p:sp>
        <p:nvSpPr>
          <p:cNvPr id="4" name="Rectangle 3"/>
          <p:cNvSpPr/>
          <p:nvPr/>
        </p:nvSpPr>
        <p:spPr bwMode="auto">
          <a:xfrm>
            <a:off x="5867400" y="5029200"/>
            <a:ext cx="2133600" cy="1219200"/>
          </a:xfrm>
          <a:prstGeom prst="rect">
            <a:avLst/>
          </a:prstGeom>
          <a:solidFill>
            <a:schemeClr val="accent1"/>
          </a:solidFill>
          <a:ln w="44450" cap="sq" cmpd="sng" algn="ctr">
            <a:solidFill>
              <a:srgbClr val="0000F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The usage of appropriate wording and facts is</a:t>
            </a:r>
            <a:r>
              <a:rPr kumimoji="0" lang="en-US" sz="1200" b="1" i="0" u="none" strike="noStrike" cap="none" normalizeH="0" dirty="0" smtClean="0">
                <a:ln>
                  <a:noFill/>
                </a:ln>
                <a:solidFill>
                  <a:schemeClr val="tx1"/>
                </a:solidFill>
                <a:effectLst/>
                <a:latin typeface="Arial" charset="0"/>
              </a:rPr>
              <a:t> strongly suggested.  Be clear with all comments so they can be understood by whoever views them.</a:t>
            </a:r>
            <a:endParaRPr kumimoji="0" lang="en-US" sz="1200" b="1" i="0" u="none" strike="noStrike" cap="none" normalizeH="0" baseline="0" dirty="0" smtClean="0">
              <a:ln>
                <a:noFill/>
              </a:ln>
              <a:solidFill>
                <a:schemeClr val="tx1"/>
              </a:solidFill>
              <a:effectLst/>
              <a:latin typeface="Arial" charset="0"/>
            </a:endParaRPr>
          </a:p>
        </p:txBody>
      </p:sp>
      <p:cxnSp>
        <p:nvCxnSpPr>
          <p:cNvPr id="6" name="Straight Arrow Connector 5"/>
          <p:cNvCxnSpPr>
            <a:stCxn id="3" idx="0"/>
          </p:cNvCxnSpPr>
          <p:nvPr/>
        </p:nvCxnSpPr>
        <p:spPr bwMode="auto">
          <a:xfrm flipV="1">
            <a:off x="2552700" y="4343400"/>
            <a:ext cx="3162300" cy="5334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flipV="1">
            <a:off x="4419600" y="4419600"/>
            <a:ext cx="2895600" cy="152400"/>
          </a:xfrm>
          <a:prstGeom prst="straightConnector1">
            <a:avLst/>
          </a:prstGeom>
          <a:solidFill>
            <a:schemeClr val="accent1"/>
          </a:solidFill>
          <a:ln w="28575"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17675"/>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4|15|11.1|12.2|7.6|6.1"/>
</p:tagLst>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4AC898230E042BB1A9D2BD5AB36B1" ma:contentTypeVersion="6" ma:contentTypeDescription="Create a new document." ma:contentTypeScope="" ma:versionID="cda4d5549906e69df090626596dad542">
  <xsd:schema xmlns:xsd="http://www.w3.org/2001/XMLSchema" xmlns:xs="http://www.w3.org/2001/XMLSchema" xmlns:p="http://schemas.microsoft.com/office/2006/metadata/properties" xmlns:ns1="http://schemas.microsoft.com/sharepoint/v3" xmlns:ns2="76435077-4786-4c06-8a9d-f39a39602963" targetNamespace="http://schemas.microsoft.com/office/2006/metadata/properties" ma:root="true" ma:fieldsID="9af20b3ff5f8ae2f812904c6d9ae2870" ns1:_="" ns2:_="">
    <xsd:import namespace="http://schemas.microsoft.com/sharepoint/v3"/>
    <xsd:import namespace="76435077-4786-4c06-8a9d-f39a3960296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435077-4786-4c06-8a9d-f39a396029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7A17AC1-7A9E-4ED5-A021-5E4562297C70}"/>
</file>

<file path=customXml/itemProps2.xml><?xml version="1.0" encoding="utf-8"?>
<ds:datastoreItem xmlns:ds="http://schemas.openxmlformats.org/officeDocument/2006/customXml" ds:itemID="{5C0BAADD-794A-4246-BF3D-13E59FC3A2BE}"/>
</file>

<file path=customXml/itemProps3.xml><?xml version="1.0" encoding="utf-8"?>
<ds:datastoreItem xmlns:ds="http://schemas.openxmlformats.org/officeDocument/2006/customXml" ds:itemID="{3DB3A0F3-7715-4257-8FC7-EB731CE289D0}"/>
</file>

<file path=docProps/app.xml><?xml version="1.0" encoding="utf-8"?>
<Properties xmlns="http://schemas.openxmlformats.org/officeDocument/2006/extended-properties" xmlns:vt="http://schemas.openxmlformats.org/officeDocument/2006/docPropsVTypes">
  <TotalTime>34508</TotalTime>
  <Words>1052</Words>
  <Application>Microsoft Office PowerPoint</Application>
  <PresentationFormat>On-screen Show (4:3)</PresentationFormat>
  <Paragraphs>182</Paragraphs>
  <Slides>13</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Times New Roman</vt:lpstr>
      <vt:lpstr>Wingdings</vt:lpstr>
      <vt:lpstr>Default Design</vt:lpstr>
      <vt:lpstr>Photo Editor Photo</vt:lpstr>
      <vt:lpstr>PowerPoint Presentation</vt:lpstr>
      <vt:lpstr>Overview – Entering Comments </vt:lpstr>
      <vt:lpstr>Walk-through and Exercise - Entering Comments </vt:lpstr>
      <vt:lpstr>Entering Comments</vt:lpstr>
      <vt:lpstr>Entering Comments</vt:lpstr>
      <vt:lpstr>Entering Comments</vt:lpstr>
      <vt:lpstr>Entering Comments</vt:lpstr>
      <vt:lpstr>Entering Comments</vt:lpstr>
      <vt:lpstr>Entering Comments</vt:lpstr>
      <vt:lpstr>Entering Comments</vt:lpstr>
      <vt:lpstr>Review – Entering Comments </vt:lpstr>
      <vt:lpstr>Knowledge Check – Entering Comments </vt:lpstr>
      <vt:lpstr>Questions</vt:lpstr>
    </vt:vector>
  </TitlesOfParts>
  <Company>state of 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BaconE</dc:creator>
  <cp:lastModifiedBy>Pereira, Kenneth J.</cp:lastModifiedBy>
  <cp:revision>1562</cp:revision>
  <cp:lastPrinted>2013-02-28T00:52:58Z</cp:lastPrinted>
  <dcterms:created xsi:type="dcterms:W3CDTF">2003-02-06T21:49:48Z</dcterms:created>
  <dcterms:modified xsi:type="dcterms:W3CDTF">2019-06-21T19:05:58Z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0x0101006EE4AC898230E042BB1A9D2BD5AB36B1</vt:lpwstr>
  </property>
</Properties>
</file>