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65" r:id="rId2"/>
    <p:sldId id="791" r:id="rId3"/>
    <p:sldId id="964" r:id="rId4"/>
    <p:sldId id="965" r:id="rId5"/>
    <p:sldId id="794" r:id="rId6"/>
    <p:sldId id="963" r:id="rId7"/>
    <p:sldId id="952" r:id="rId8"/>
    <p:sldId id="953" r:id="rId9"/>
    <p:sldId id="799" r:id="rId10"/>
    <p:sldId id="852" r:id="rId11"/>
    <p:sldId id="853" r:id="rId12"/>
    <p:sldId id="955" r:id="rId13"/>
    <p:sldId id="854" r:id="rId14"/>
    <p:sldId id="804" r:id="rId15"/>
    <p:sldId id="805" r:id="rId16"/>
    <p:sldId id="962" r:id="rId17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gray" scaleToFitPaper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BF7F3"/>
    <a:srgbClr val="996633"/>
    <a:srgbClr val="FF99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98964" autoAdjust="0"/>
  </p:normalViewPr>
  <p:slideViewPr>
    <p:cSldViewPr>
      <p:cViewPr varScale="1">
        <p:scale>
          <a:sx n="116" d="100"/>
          <a:sy n="116" d="100"/>
        </p:scale>
        <p:origin x="17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776"/>
    </p:cViewPr>
  </p:sorterViewPr>
  <p:notesViewPr>
    <p:cSldViewPr>
      <p:cViewPr>
        <p:scale>
          <a:sx n="100" d="100"/>
          <a:sy n="100" d="100"/>
        </p:scale>
        <p:origin x="-2848" y="360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76355454-0812-4361-8FF3-65581BB4E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92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F6B8415F-9F1D-480D-AD0B-979BE18DD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21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81F0CE-A3F3-40E6-A68F-1D2755E27150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b="1" smtClean="0"/>
              <a:t>Instructions:</a:t>
            </a:r>
          </a:p>
          <a:p>
            <a:pPr marL="228600" indent="-228600" eaLnBrk="1" hangingPunct="1"/>
            <a:r>
              <a:rPr lang="en-US" smtClean="0"/>
              <a:t>Thank your class for making the time to attend today’s class.</a:t>
            </a:r>
          </a:p>
          <a:p>
            <a:pPr marL="228600" indent="-228600" eaLnBrk="1" hangingPunct="1"/>
            <a:endParaRPr lang="en-US" b="1" smtClean="0"/>
          </a:p>
          <a:p>
            <a:pPr marL="228600" indent="-228600" eaLnBrk="1" hangingPunct="1"/>
            <a:r>
              <a:rPr lang="en-US" b="1" smtClean="0"/>
              <a:t>Next Screen:</a:t>
            </a:r>
            <a:r>
              <a:rPr lang="en-US" smtClean="0"/>
              <a:t> </a:t>
            </a:r>
          </a:p>
          <a:p>
            <a:pPr marL="228600" indent="-228600" eaLnBrk="1" hangingPunct="1"/>
            <a:r>
              <a:rPr lang="en-US" smtClean="0"/>
              <a:t>Welcome</a:t>
            </a:r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9492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426179-9838-43EB-95EA-12D7FF076C3B}" type="slidenum">
              <a:rPr lang="en-US" sz="1200" b="0" smtClean="0"/>
              <a:pPr eaLnBrk="1" hangingPunct="1"/>
              <a:t>10</a:t>
            </a:fld>
            <a:endParaRPr lang="en-US" sz="1200" b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264025"/>
            <a:ext cx="6075363" cy="4575175"/>
          </a:xfrm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Override Rate = if employee’s regular hourly rate has been changed the new rate will display here. 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This field will be populated by the system if employee has overtime or unpaid time during the pay period.</a:t>
            </a:r>
          </a:p>
          <a:p>
            <a:pPr marL="228600" indent="-228600" eaLnBrk="1" hangingPunct="1"/>
            <a:endParaRPr lang="en-US" b="1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Payable Time Detail – Task Reporting Elements tab</a:t>
            </a:r>
          </a:p>
        </p:txBody>
      </p:sp>
    </p:spTree>
    <p:extLst>
      <p:ext uri="{BB962C8B-B14F-4D97-AF65-F5344CB8AC3E}">
        <p14:creationId xmlns:p14="http://schemas.microsoft.com/office/powerpoint/2010/main" val="3748141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C40AB0-7853-4272-8C24-7A348F4C2FB8}" type="slidenum">
              <a:rPr lang="en-US" sz="1200" b="0" smtClean="0"/>
              <a:pPr eaLnBrk="1" hangingPunct="1"/>
              <a:t>11</a:t>
            </a:fld>
            <a:endParaRPr lang="en-US" sz="1200" b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264025"/>
            <a:ext cx="6075363" cy="5032375"/>
          </a:xfrm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If a Combo Code had been entered on the Timesheet, the corresponding account information would be displayed here.</a:t>
            </a:r>
          </a:p>
          <a:p>
            <a:pPr marL="228600" indent="-228600" eaLnBrk="1" hangingPunct="1"/>
            <a:endParaRPr lang="en-US" b="1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Payable Time Detail – Scroll Right</a:t>
            </a:r>
          </a:p>
        </p:txBody>
      </p:sp>
    </p:spTree>
    <p:extLst>
      <p:ext uri="{BB962C8B-B14F-4D97-AF65-F5344CB8AC3E}">
        <p14:creationId xmlns:p14="http://schemas.microsoft.com/office/powerpoint/2010/main" val="24216768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C6F28E-D42C-4146-A5B6-5B0067361D50}" type="slidenum">
              <a:rPr lang="en-US" sz="1200" b="0" smtClean="0"/>
              <a:pPr eaLnBrk="1" hangingPunct="1"/>
              <a:t>12</a:t>
            </a:fld>
            <a:endParaRPr lang="en-US" sz="1200" b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264025"/>
            <a:ext cx="6075363" cy="5032375"/>
          </a:xfrm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Workers Comp Claim Number – if entered on the Timesheet, it will be displayed here.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Combination Code – if a combo code had been entered on the Timesheet, it would be displayed here.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The Chartfields link provides more account information.</a:t>
            </a:r>
          </a:p>
          <a:p>
            <a:pPr marL="228600" indent="-228600" eaLnBrk="1" hangingPunct="1"/>
            <a:endParaRPr lang="en-US" b="1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Payable Time Detail – Chartfields link</a:t>
            </a:r>
          </a:p>
        </p:txBody>
      </p:sp>
    </p:spTree>
    <p:extLst>
      <p:ext uri="{BB962C8B-B14F-4D97-AF65-F5344CB8AC3E}">
        <p14:creationId xmlns:p14="http://schemas.microsoft.com/office/powerpoint/2010/main" val="15172961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B64809-5B3B-4A25-AB10-15E4770E5A18}" type="slidenum">
              <a:rPr lang="en-US" sz="1200" b="0" smtClean="0"/>
              <a:pPr eaLnBrk="1" hangingPunct="1"/>
              <a:t>13</a:t>
            </a:fld>
            <a:endParaRPr lang="en-US" sz="1200" b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264025"/>
            <a:ext cx="6075363" cy="5032375"/>
          </a:xfrm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Employees can verify who approved their time and when.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The Approve at field shows the date and time of the approval.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The User ID field shows the UserID of the person who approved the time. </a:t>
            </a:r>
          </a:p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Review – Viewing Payable Time</a:t>
            </a:r>
          </a:p>
        </p:txBody>
      </p:sp>
    </p:spTree>
    <p:extLst>
      <p:ext uri="{BB962C8B-B14F-4D97-AF65-F5344CB8AC3E}">
        <p14:creationId xmlns:p14="http://schemas.microsoft.com/office/powerpoint/2010/main" val="32734893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5CF3CD-8FBC-4348-9014-59C77355C1F1}" type="slidenum">
              <a:rPr lang="en-US" sz="1200" b="0" smtClean="0"/>
              <a:pPr eaLnBrk="1" hangingPunct="1"/>
              <a:t>14</a:t>
            </a:fld>
            <a:endParaRPr lang="en-US" sz="1200" b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</a:pPr>
            <a:r>
              <a:rPr lang="en-US" b="1" smtClean="0"/>
              <a:t>Next Screen:</a:t>
            </a:r>
            <a:r>
              <a:rPr lang="en-US" smtClean="0"/>
              <a:t> 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smtClean="0"/>
              <a:t>Knowledge Check</a:t>
            </a:r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527822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1F4663-4B73-4E69-B9BB-AA7D630C1A7D}" type="slidenum">
              <a:rPr lang="en-US" sz="1200" b="0" smtClean="0"/>
              <a:pPr eaLnBrk="1" hangingPunct="1"/>
              <a:t>15</a:t>
            </a:fld>
            <a:endParaRPr lang="en-US" sz="1200" b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After the Time Admin process runs.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Task Reporting Elements tab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Up to 31 (7 days when linked from Payable Time Summary page)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7</a:t>
            </a:r>
          </a:p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>
              <a:spcBef>
                <a:spcPct val="0"/>
              </a:spcBef>
            </a:pPr>
            <a:r>
              <a:rPr lang="en-US" b="1" smtClean="0"/>
              <a:t>Next Screen:</a:t>
            </a:r>
            <a:r>
              <a:rPr lang="en-US" smtClean="0"/>
              <a:t> 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smtClean="0"/>
              <a:t>Agenda</a:t>
            </a:r>
          </a:p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1938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30F839-8CA2-402A-B643-412213A931BD}" type="slidenum">
              <a:rPr lang="en-US" sz="1200" b="0" smtClean="0"/>
              <a:pPr eaLnBrk="1" hangingPunct="1"/>
              <a:t>16</a:t>
            </a:fld>
            <a:endParaRPr lang="en-US" sz="1200" b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Perform exercises as desired.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Encourage them to ask for assistance if needed.</a:t>
            </a:r>
          </a:p>
          <a:p>
            <a:pPr marL="228600" indent="-228600" eaLnBrk="1" hangingPunct="1"/>
            <a:endParaRPr lang="en-US" b="1" smtClean="0"/>
          </a:p>
          <a:p>
            <a:pPr marL="228600" indent="-228600" eaLnBrk="1" hangingPunct="1"/>
            <a:r>
              <a:rPr lang="en-US" b="1" smtClean="0"/>
              <a:t>Instructions:</a:t>
            </a:r>
          </a:p>
          <a:p>
            <a:pPr marL="228600" indent="-228600" eaLnBrk="1" hangingPunct="1"/>
            <a:r>
              <a:rPr lang="en-US" smtClean="0"/>
              <a:t>1. Stroll around room and assist users as needed.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None – End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839760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D6D853-0392-45AC-B3FB-0BDF9FC8A591}" type="slidenum">
              <a:rPr lang="en-US" sz="1200" b="0" smtClean="0"/>
              <a:pPr eaLnBrk="1" hangingPunct="1"/>
              <a:t>2</a:t>
            </a:fld>
            <a:endParaRPr lang="en-US" sz="1200" b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>
              <a:spcBef>
                <a:spcPct val="0"/>
              </a:spcBef>
            </a:pPr>
            <a:r>
              <a:rPr lang="en-US" b="1" smtClean="0"/>
              <a:t>Next Screen: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smtClean="0"/>
              <a:t>Process Flow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6267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BE0CEC-F1E7-4BE4-8DBA-A99053416600}" type="slidenum">
              <a:rPr lang="en-US" sz="1200" b="0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sz="1200" b="0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</a:pPr>
            <a:r>
              <a:rPr lang="en-US" b="1" smtClean="0"/>
              <a:t>Next Screen:</a:t>
            </a:r>
            <a:r>
              <a:rPr lang="en-US" smtClean="0"/>
              <a:t> 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smtClean="0"/>
              <a:t>Key Points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0782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8FACD6-7FC7-4888-9F9A-34C1E6998788}" type="slidenum">
              <a:rPr lang="en-US" sz="1200" b="0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sz="1200" b="0" smtClean="0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</a:pPr>
            <a:r>
              <a:rPr lang="en-US" b="1" smtClean="0"/>
              <a:t>Next Screen:</a:t>
            </a:r>
            <a:r>
              <a:rPr lang="en-US" smtClean="0"/>
              <a:t> 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smtClean="0"/>
              <a:t>Walk Through </a:t>
            </a:r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0661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3E3DA7-CBE4-47D5-B9D1-B659464D0302}" type="slidenum">
              <a:rPr lang="en-US" sz="1200" b="0" smtClean="0"/>
              <a:pPr eaLnBrk="1" hangingPunct="1"/>
              <a:t>5</a:t>
            </a:fld>
            <a:endParaRPr lang="en-US" sz="1200" b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/>
            <a:r>
              <a:rPr lang="en-US" b="1" smtClean="0"/>
              <a:t>SCENARIO:</a:t>
            </a:r>
          </a:p>
          <a:p>
            <a:pPr marL="228600" indent="-228600" eaLnBrk="1" hangingPunct="1"/>
            <a:r>
              <a:rPr lang="en-US" smtClean="0"/>
              <a:t>Maria Peeps corrected her exceptions and entered Comments on her Timesheet yesterday. 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smtClean="0"/>
              <a:t>Now she is going to the Payable Time Details page to see if those Exceptions cleared.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>
              <a:spcBef>
                <a:spcPct val="0"/>
              </a:spcBef>
            </a:pPr>
            <a:r>
              <a:rPr lang="en-US" b="1" smtClean="0"/>
              <a:t>Next Screen: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smtClean="0"/>
              <a:t>Navigation</a:t>
            </a:r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9875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8D2E16-9466-4618-8A70-1C7EB0DE48AB}" type="slidenum">
              <a:rPr lang="en-US" sz="1200" b="0" smtClean="0"/>
              <a:pPr eaLnBrk="1" hangingPunct="1"/>
              <a:t>6</a:t>
            </a:fld>
            <a:endParaRPr lang="en-US" sz="1200" b="0" smtClean="0"/>
          </a:p>
        </p:txBody>
      </p:sp>
      <p:sp>
        <p:nvSpPr>
          <p:cNvPr id="3512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/>
              <a:t>Information: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en-US" dirty="0"/>
              <a:t>View up to 31 days on Payable Time Detail page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en-US" dirty="0"/>
              <a:t>End Date defaults as today’s date. 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en-US" dirty="0"/>
              <a:t>Start Date defaults as seven days before the End Date.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en-US" dirty="0"/>
              <a:t>Update the Start and End Date to view other time periods.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spcBef>
                <a:spcPct val="0"/>
              </a:spcBef>
              <a:defRPr/>
            </a:pPr>
            <a:r>
              <a:rPr lang="en-US" b="1" dirty="0"/>
              <a:t>Next Screen:</a:t>
            </a:r>
          </a:p>
          <a:p>
            <a:pPr eaLnBrk="1" hangingPunct="1">
              <a:defRPr/>
            </a:pPr>
            <a:r>
              <a:rPr lang="en-US" dirty="0"/>
              <a:t>Payable Time Detail – Start Date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6248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453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35D07A-2FFC-4569-AFF8-99C9C897963F}" type="slidenum">
              <a:rPr lang="en-US" sz="1200" b="0" smtClean="0"/>
              <a:pPr eaLnBrk="1" hangingPunct="1"/>
              <a:t>7</a:t>
            </a:fld>
            <a:endParaRPr lang="en-US" sz="1200" b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997575" cy="41814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Information: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en-US" dirty="0" smtClean="0"/>
              <a:t>View up to 31 days on Payable Time Detail page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en-US" dirty="0" smtClean="0"/>
              <a:t>End Date defaults as today’s date. 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en-US" dirty="0" smtClean="0"/>
              <a:t>Start Date defaults as seven days before the End Date.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en-US" dirty="0" smtClean="0"/>
              <a:t>Update the Start and End Date to view other time periods.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b="1" dirty="0" smtClean="0"/>
              <a:t>Next Screen:</a:t>
            </a:r>
          </a:p>
          <a:p>
            <a:pPr eaLnBrk="1" hangingPunct="1">
              <a:defRPr/>
            </a:pPr>
            <a:r>
              <a:rPr lang="en-US" dirty="0" smtClean="0"/>
              <a:t>Payable Time Detail – Start Date</a:t>
            </a:r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2251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6369D5-938C-495F-8B8E-2FD85E8896F7}" type="slidenum">
              <a:rPr lang="en-US" sz="1200" b="0" smtClean="0"/>
              <a:pPr eaLnBrk="1" hangingPunct="1"/>
              <a:t>8</a:t>
            </a:fld>
            <a:endParaRPr lang="en-US" sz="1200" b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997575" cy="4181475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Information: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en-US" dirty="0" smtClean="0"/>
              <a:t>Update the End Date if necessary. In this example, the End Date is beyond the pay period end date and does not need to be updated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b="1" dirty="0" smtClean="0"/>
              <a:t>Instructions:</a:t>
            </a:r>
          </a:p>
          <a:p>
            <a:pPr marL="228600" indent="-228600" eaLnBrk="1" hangingPunct="1">
              <a:buFontTx/>
              <a:buAutoNum type="arabicPeriod"/>
              <a:defRPr/>
            </a:pPr>
            <a:r>
              <a:rPr lang="en-US" dirty="0" smtClean="0"/>
              <a:t>Change the Start Date to 02/08/13.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b="1" dirty="0" smtClean="0"/>
              <a:t>Next Screen:</a:t>
            </a:r>
          </a:p>
          <a:p>
            <a:pPr eaLnBrk="1" hangingPunct="1">
              <a:defRPr/>
            </a:pPr>
            <a:r>
              <a:rPr lang="en-US" dirty="0" smtClean="0"/>
              <a:t>Payable Time Detail – Get Rows</a:t>
            </a:r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b="1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69087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95C0D9-0055-4D25-B5AC-4EF8DA24A1E7}" type="slidenum">
              <a:rPr lang="en-US" sz="1200" b="0" smtClean="0"/>
              <a:pPr eaLnBrk="1" hangingPunct="1"/>
              <a:t>9</a:t>
            </a:fld>
            <a:endParaRPr lang="en-US" sz="1200" b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264025"/>
            <a:ext cx="6075363" cy="4651375"/>
          </a:xfrm>
          <a:noFill/>
        </p:spPr>
        <p:txBody>
          <a:bodyPr/>
          <a:lstStyle/>
          <a:p>
            <a:pPr marL="228600" indent="-228600" eaLnBrk="1" hangingPunct="1"/>
            <a:r>
              <a:rPr lang="en-US" b="1" smtClean="0"/>
              <a:t>Information: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Status notes: </a:t>
            </a:r>
            <a:br>
              <a:rPr lang="en-US" smtClean="0"/>
            </a:br>
            <a:r>
              <a:rPr lang="en-US" smtClean="0"/>
              <a:t>A. </a:t>
            </a:r>
            <a:r>
              <a:rPr lang="en-US" u="sng" smtClean="0"/>
              <a:t>Needs Approval</a:t>
            </a:r>
            <a:r>
              <a:rPr lang="en-US" smtClean="0"/>
              <a:t>: Time Admin has processed the entry as valid but it has not been approved by the Time Approver.</a:t>
            </a:r>
            <a:br>
              <a:rPr lang="en-US" smtClean="0"/>
            </a:br>
            <a:r>
              <a:rPr lang="en-US" smtClean="0"/>
              <a:t>B. </a:t>
            </a:r>
            <a:r>
              <a:rPr lang="en-US" u="sng" smtClean="0"/>
              <a:t>Approved – Goes to Payroll</a:t>
            </a:r>
            <a:r>
              <a:rPr lang="en-US" smtClean="0"/>
              <a:t>: The entry has been processed as valid, approved by the Time Approver and will be collected by Payroll.  </a:t>
            </a:r>
            <a:br>
              <a:rPr lang="en-US" smtClean="0"/>
            </a:br>
            <a:r>
              <a:rPr lang="en-US" smtClean="0"/>
              <a:t>C. </a:t>
            </a:r>
            <a:r>
              <a:rPr lang="en-US" u="sng" smtClean="0"/>
              <a:t>Taken – Used by Payroll</a:t>
            </a:r>
            <a:r>
              <a:rPr lang="en-US" smtClean="0"/>
              <a:t>: The Payroll process successfully collected the entry but Payroll confirm has not run yet. </a:t>
            </a:r>
            <a:br>
              <a:rPr lang="en-US" smtClean="0"/>
            </a:br>
            <a:r>
              <a:rPr lang="en-US" smtClean="0"/>
              <a:t>D. </a:t>
            </a:r>
            <a:r>
              <a:rPr lang="en-US" u="sng" smtClean="0"/>
              <a:t>Distributed</a:t>
            </a:r>
            <a:r>
              <a:rPr lang="en-US" smtClean="0"/>
              <a:t>: The entry has been processed by Time Admin, approved by the Time Approver, collected during the Payroll Admin process and paid out during Payroll Confirm. </a:t>
            </a:r>
            <a:br>
              <a:rPr lang="en-US" smtClean="0"/>
            </a:br>
            <a:r>
              <a:rPr lang="en-US" smtClean="0"/>
              <a:t>    *** This status populates Monday of pay week.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Override Reason Code – optional field provides more information about the attendance.</a:t>
            </a:r>
            <a:br>
              <a:rPr lang="en-US" smtClean="0"/>
            </a:br>
            <a:endParaRPr lang="en-US" smtClean="0"/>
          </a:p>
          <a:p>
            <a:pPr marL="228600" indent="-228600" eaLnBrk="1" hangingPunct="1"/>
            <a:r>
              <a:rPr lang="en-US" b="1" smtClean="0"/>
              <a:t>Instructions: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/>
              <a:t>Click Time Reporting Elements tab.</a:t>
            </a:r>
          </a:p>
          <a:p>
            <a:pPr marL="228600" indent="-228600" eaLnBrk="1" hangingPunct="1">
              <a:buFontTx/>
              <a:buAutoNum type="arabicPeriod"/>
            </a:pPr>
            <a:endParaRPr lang="en-US" smtClean="0"/>
          </a:p>
          <a:p>
            <a:pPr marL="228600" indent="-228600" eaLnBrk="1" hangingPunct="1"/>
            <a:r>
              <a:rPr lang="en-US" b="1" smtClean="0"/>
              <a:t>Next Screen:</a:t>
            </a:r>
          </a:p>
          <a:p>
            <a:pPr marL="228600" indent="-228600" eaLnBrk="1" hangingPunct="1"/>
            <a:r>
              <a:rPr lang="en-US" smtClean="0"/>
              <a:t>Payable Time Detail – Time Reporting Elements tab</a:t>
            </a:r>
          </a:p>
        </p:txBody>
      </p:sp>
    </p:spTree>
    <p:extLst>
      <p:ext uri="{BB962C8B-B14F-4D97-AF65-F5344CB8AC3E}">
        <p14:creationId xmlns:p14="http://schemas.microsoft.com/office/powerpoint/2010/main" val="3567955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0" y="0"/>
          <a:ext cx="9144000" cy="285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5" name="Photo Editor Photo" r:id="rId3" imgW="6171429" imgH="1905266" progId="MSPhotoEd.3">
                  <p:embed/>
                </p:oleObj>
              </mc:Choice>
              <mc:Fallback>
                <p:oleObj name="Photo Editor Photo" r:id="rId3" imgW="6171429" imgH="1905266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2859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ADAD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3062288"/>
            <a:ext cx="9144000" cy="38100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44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BE9A9-AB32-4898-8295-CFEF22DC1E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6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838200"/>
            <a:ext cx="2057400" cy="528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838200"/>
            <a:ext cx="6019800" cy="528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44F1A-CDF9-4F37-A3D3-3335B60D8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27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229600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A5B85-D6AD-4619-83CE-F8E8C1466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66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838200"/>
            <a:ext cx="8229600" cy="5287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6977D-678B-43F4-9314-02D601A8E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0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2EE1A-EFA7-47EC-9DB8-7316B97FE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8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659B7-03DC-4F8E-A4BF-4ECE36AA5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2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362BD-DCB2-4D4F-B78F-C214727D8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7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1D4A4-B8ED-4768-9076-2828413D8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19453-C966-4966-8561-2D28986B6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4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0C1A7-5FAB-4BAA-AC97-02068DA461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0D441-891E-46D9-B690-2D5856AA1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3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39350-D059-42AA-BBA3-C13A92EB7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2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b="0">
              <a:latin typeface="Times New Roman" pitchFamily="18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8382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aphicFrame>
        <p:nvGraphicFramePr>
          <p:cNvPr id="1029" name="Object 8"/>
          <p:cNvGraphicFramePr>
            <a:graphicFrameLocks noChangeAspect="1"/>
          </p:cNvGraphicFramePr>
          <p:nvPr/>
        </p:nvGraphicFramePr>
        <p:xfrm>
          <a:off x="77788" y="6497638"/>
          <a:ext cx="982662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Photo Editor Photo" r:id="rId16" imgW="6171429" imgH="1905266" progId="MSPhotoEd.3">
                  <p:embed/>
                </p:oleObj>
              </mc:Choice>
              <mc:Fallback>
                <p:oleObj name="Photo Editor Photo" r:id="rId16" imgW="6171429" imgH="1905266" progId="MSPhotoEd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8" y="6497638"/>
                        <a:ext cx="982662" cy="30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ADADA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579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B8E7FC5-3B64-4877-AA6D-0607F44B5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7013" algn="l" rtl="0" eaLnBrk="0" fontAlgn="base" hangingPunct="0">
        <a:spcBef>
          <a:spcPct val="50000"/>
        </a:spcBef>
        <a:spcAft>
          <a:spcPct val="20000"/>
        </a:spcAft>
        <a:buClr>
          <a:srgbClr val="003399"/>
        </a:buClr>
        <a:buSzPct val="115000"/>
        <a:buChar char="•"/>
        <a:defRPr b="1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ct val="20000"/>
        </a:spcBef>
        <a:spcAft>
          <a:spcPct val="20000"/>
        </a:spcAft>
        <a:buClr>
          <a:srgbClr val="003399"/>
        </a:buClr>
        <a:buSzPct val="75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spcBef>
          <a:spcPct val="20000"/>
        </a:spcBef>
        <a:spcAft>
          <a:spcPct val="20000"/>
        </a:spcAft>
        <a:buClr>
          <a:srgbClr val="003399"/>
        </a:buClr>
        <a:buFont typeface="Arial" charset="0"/>
        <a:buChar char="–"/>
        <a:defRPr b="1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spcBef>
          <a:spcPct val="20000"/>
        </a:spcBef>
        <a:spcAft>
          <a:spcPct val="20000"/>
        </a:spcAft>
        <a:buClr>
          <a:srgbClr val="003399"/>
        </a:buClr>
        <a:buFont typeface="Arial" charset="0"/>
        <a:buChar char="»"/>
        <a:defRPr b="1">
          <a:solidFill>
            <a:schemeClr val="tx1"/>
          </a:solidFill>
          <a:latin typeface="+mn-lt"/>
        </a:defRPr>
      </a:lvl5pPr>
      <a:lvl6pPr marL="2057400" indent="-228600" algn="l" rtl="0" fontAlgn="base">
        <a:spcBef>
          <a:spcPct val="20000"/>
        </a:spcBef>
        <a:spcAft>
          <a:spcPct val="20000"/>
        </a:spcAft>
        <a:buClr>
          <a:srgbClr val="003399"/>
        </a:buClr>
        <a:buFont typeface="Arial" charset="0"/>
        <a:buChar char="»"/>
        <a:defRPr b="1">
          <a:solidFill>
            <a:schemeClr val="tx1"/>
          </a:solidFill>
          <a:latin typeface="+mn-lt"/>
        </a:defRPr>
      </a:lvl6pPr>
      <a:lvl7pPr marL="2514600" indent="-228600" algn="l" rtl="0" fontAlgn="base">
        <a:spcBef>
          <a:spcPct val="20000"/>
        </a:spcBef>
        <a:spcAft>
          <a:spcPct val="20000"/>
        </a:spcAft>
        <a:buClr>
          <a:srgbClr val="003399"/>
        </a:buClr>
        <a:buFont typeface="Arial" charset="0"/>
        <a:buChar char="»"/>
        <a:defRPr b="1">
          <a:solidFill>
            <a:schemeClr val="tx1"/>
          </a:solidFill>
          <a:latin typeface="+mn-lt"/>
        </a:defRPr>
      </a:lvl7pPr>
      <a:lvl8pPr marL="2971800" indent="-228600" algn="l" rtl="0" fontAlgn="base">
        <a:spcBef>
          <a:spcPct val="20000"/>
        </a:spcBef>
        <a:spcAft>
          <a:spcPct val="20000"/>
        </a:spcAft>
        <a:buClr>
          <a:srgbClr val="003399"/>
        </a:buClr>
        <a:buFont typeface="Arial" charset="0"/>
        <a:buChar char="»"/>
        <a:defRPr b="1">
          <a:solidFill>
            <a:schemeClr val="tx1"/>
          </a:solidFill>
          <a:latin typeface="+mn-lt"/>
        </a:defRPr>
      </a:lvl8pPr>
      <a:lvl9pPr marL="3429000" indent="-228600" algn="l" rtl="0" fontAlgn="base">
        <a:spcBef>
          <a:spcPct val="20000"/>
        </a:spcBef>
        <a:spcAft>
          <a:spcPct val="20000"/>
        </a:spcAft>
        <a:buClr>
          <a:srgbClr val="003399"/>
        </a:buClr>
        <a:buFont typeface="Arial" charset="0"/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winiarskib1@southernct.edu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addiol1@southernct.edu?subject=Payroll%20Question" TargetMode="External"/><Relationship Id="rId5" Type="http://schemas.openxmlformats.org/officeDocument/2006/relationships/hyperlink" Target="mailto:xayasonek1@southernct.edu?subject=From%20Payroll%20Website" TargetMode="External"/><Relationship Id="rId4" Type="http://schemas.openxmlformats.org/officeDocument/2006/relationships/hyperlink" Target="mailto:Pereirak1@southernct.edu?subject=From%20Payroll%20Websit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43000" y="3082925"/>
            <a:ext cx="6858000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</a:rPr>
              <a:t>Southern Connecticut State University</a:t>
            </a:r>
            <a:br>
              <a:rPr lang="en-US" sz="4000">
                <a:solidFill>
                  <a:schemeClr val="bg1"/>
                </a:solidFill>
              </a:rPr>
            </a:br>
            <a:r>
              <a:rPr lang="en-US" sz="3200">
                <a:solidFill>
                  <a:schemeClr val="bg1"/>
                </a:solidFill>
              </a:rPr>
              <a:t>Core-CT </a:t>
            </a:r>
            <a:br>
              <a:rPr lang="en-US" sz="3200">
                <a:solidFill>
                  <a:schemeClr val="bg1"/>
                </a:solidFill>
              </a:rPr>
            </a:br>
            <a:endParaRPr lang="en-US" sz="1400">
              <a:solidFill>
                <a:schemeClr val="bg1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Time and Labor Employee Self Service: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bg1"/>
                </a:solidFill>
              </a:rPr>
              <a:t>View Payable Time Detail</a:t>
            </a:r>
          </a:p>
          <a:p>
            <a:pPr eaLnBrk="1" hangingPunct="1">
              <a:spcBef>
                <a:spcPct val="50000"/>
              </a:spcBef>
            </a:pPr>
            <a:endParaRPr lang="en-US" sz="2000" b="0" i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Tm="1789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A00902-A856-4651-BE99-90253FB899F3}" type="slidenum">
              <a:rPr lang="en-US" sz="1400" b="0" smtClean="0"/>
              <a:pPr eaLnBrk="1" hangingPunct="1"/>
              <a:t>10</a:t>
            </a:fld>
            <a:endParaRPr lang="en-US" sz="1400" b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Viewing Payable Time Detail</a:t>
            </a:r>
          </a:p>
        </p:txBody>
      </p:sp>
      <p:pic>
        <p:nvPicPr>
          <p:cNvPr id="1331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0"/>
            <a:ext cx="6696075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ocess 5"/>
          <p:cNvSpPr/>
          <p:nvPr/>
        </p:nvSpPr>
        <p:spPr bwMode="auto">
          <a:xfrm>
            <a:off x="3429000" y="3581400"/>
            <a:ext cx="1432560" cy="259080"/>
          </a:xfrm>
          <a:prstGeom prst="flowChartProcess">
            <a:avLst/>
          </a:prstGeom>
          <a:noFill/>
          <a:ln w="5397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6858000" y="1828800"/>
            <a:ext cx="2133600" cy="11430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Override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Rate will populate </a:t>
            </a:r>
            <a:r>
              <a:rPr lang="en-US" sz="1200" dirty="0" smtClean="0"/>
              <a:t>by the system if the employee has overtime or unpaid time during this pay period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7162800" y="2971800"/>
            <a:ext cx="457200" cy="762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Rectangle 8"/>
          <p:cNvSpPr/>
          <p:nvPr/>
        </p:nvSpPr>
        <p:spPr bwMode="auto">
          <a:xfrm>
            <a:off x="2209800" y="3581400"/>
            <a:ext cx="1219200" cy="3048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 advTm="40507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45F6B9-A8FF-4D7F-A8E3-E01E3E0D7986}" type="slidenum">
              <a:rPr lang="en-US" sz="1400" b="0" smtClean="0"/>
              <a:pPr eaLnBrk="1" hangingPunct="1"/>
              <a:t>11</a:t>
            </a:fld>
            <a:endParaRPr lang="en-US" sz="1400" b="0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Viewing Payable Time Detail</a:t>
            </a:r>
          </a:p>
        </p:txBody>
      </p:sp>
      <p:grpSp>
        <p:nvGrpSpPr>
          <p:cNvPr id="14340" name="Group 1"/>
          <p:cNvGrpSpPr>
            <a:grpSpLocks/>
          </p:cNvGrpSpPr>
          <p:nvPr/>
        </p:nvGrpSpPr>
        <p:grpSpPr bwMode="auto">
          <a:xfrm>
            <a:off x="127000" y="1600200"/>
            <a:ext cx="8791575" cy="4902200"/>
            <a:chOff x="127001" y="1600200"/>
            <a:chExt cx="8791412" cy="4902200"/>
          </a:xfrm>
        </p:grpSpPr>
        <p:sp>
          <p:nvSpPr>
            <p:cNvPr id="14342" name="TextBox 1"/>
            <p:cNvSpPr txBox="1">
              <a:spLocks noChangeArrowheads="1"/>
            </p:cNvSpPr>
            <p:nvPr/>
          </p:nvSpPr>
          <p:spPr bwMode="auto">
            <a:xfrm>
              <a:off x="3200367" y="6045200"/>
              <a:ext cx="1981179" cy="45720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Scroll Right</a:t>
              </a:r>
            </a:p>
          </p:txBody>
        </p:sp>
        <p:cxnSp>
          <p:nvCxnSpPr>
            <p:cNvPr id="14343" name="Straight Arrow Connector 3"/>
            <p:cNvCxnSpPr>
              <a:cxnSpLocks noChangeShapeType="1"/>
              <a:stCxn id="14342" idx="3"/>
            </p:cNvCxnSpPr>
            <p:nvPr/>
          </p:nvCxnSpPr>
          <p:spPr bwMode="auto">
            <a:xfrm>
              <a:off x="5181547" y="6273800"/>
              <a:ext cx="761992" cy="0"/>
            </a:xfrm>
            <a:prstGeom prst="straightConnector1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pic>
          <p:nvPicPr>
            <p:cNvPr id="14344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001" y="1600200"/>
              <a:ext cx="8791412" cy="4241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Rectangle 2"/>
          <p:cNvSpPr/>
          <p:nvPr/>
        </p:nvSpPr>
        <p:spPr bwMode="auto">
          <a:xfrm>
            <a:off x="5257800" y="1600200"/>
            <a:ext cx="3657600" cy="8382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Accounting Information will appear on the Time Reporting Elements Tab if hours are charged to a department other than the employees home department.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6248400" y="2438400"/>
            <a:ext cx="533400" cy="990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33127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EFC8F8-CC2B-45D1-939F-A5B827D6D228}" type="slidenum">
              <a:rPr lang="en-US" sz="1400" b="0" smtClean="0"/>
              <a:pPr eaLnBrk="1" hangingPunct="1"/>
              <a:t>12</a:t>
            </a:fld>
            <a:endParaRPr lang="en-US" sz="1400" b="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Viewing Payable Time Detail</a:t>
            </a:r>
          </a:p>
        </p:txBody>
      </p:sp>
      <p:grpSp>
        <p:nvGrpSpPr>
          <p:cNvPr id="15364" name="Group 5"/>
          <p:cNvGrpSpPr>
            <a:grpSpLocks/>
          </p:cNvGrpSpPr>
          <p:nvPr/>
        </p:nvGrpSpPr>
        <p:grpSpPr bwMode="auto">
          <a:xfrm>
            <a:off x="127000" y="1620838"/>
            <a:ext cx="8870950" cy="4094162"/>
            <a:chOff x="127000" y="1620839"/>
            <a:chExt cx="8870577" cy="4094161"/>
          </a:xfrm>
        </p:grpSpPr>
        <p:pic>
          <p:nvPicPr>
            <p:cNvPr id="1536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000" y="1620839"/>
              <a:ext cx="8870577" cy="23669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367" name="TextBox 1"/>
            <p:cNvSpPr txBox="1">
              <a:spLocks noChangeArrowheads="1"/>
            </p:cNvSpPr>
            <p:nvPr/>
          </p:nvSpPr>
          <p:spPr bwMode="auto">
            <a:xfrm>
              <a:off x="3647888" y="5257800"/>
              <a:ext cx="1828800" cy="45720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Scroll Left</a:t>
              </a:r>
            </a:p>
          </p:txBody>
        </p:sp>
        <p:cxnSp>
          <p:nvCxnSpPr>
            <p:cNvPr id="15368" name="Straight Arrow Connector 3"/>
            <p:cNvCxnSpPr>
              <a:cxnSpLocks noChangeShapeType="1"/>
              <a:stCxn id="15367" idx="1"/>
            </p:cNvCxnSpPr>
            <p:nvPr/>
          </p:nvCxnSpPr>
          <p:spPr bwMode="auto">
            <a:xfrm flipH="1">
              <a:off x="2743200" y="5486400"/>
              <a:ext cx="904688" cy="0"/>
            </a:xfrm>
            <a:prstGeom prst="straightConnector1">
              <a:avLst/>
            </a:prstGeom>
            <a:noFill/>
            <a:ln w="19050" algn="ctr">
              <a:solidFill>
                <a:srgbClr val="FF3300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ransition spd="slow" advTm="3661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B2F7E3-4D02-494F-8252-BFE1DF7514BB}" type="slidenum">
              <a:rPr lang="en-US" sz="1400" b="0" smtClean="0"/>
              <a:pPr eaLnBrk="1" hangingPunct="1"/>
              <a:t>13</a:t>
            </a:fld>
            <a:endParaRPr lang="en-US" sz="1400" b="0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Viewing Payable Time Detail</a:t>
            </a:r>
          </a:p>
        </p:txBody>
      </p:sp>
      <p:pic>
        <p:nvPicPr>
          <p:cNvPr id="1638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5" y="1558925"/>
            <a:ext cx="5572125" cy="505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4495800" y="3200400"/>
            <a:ext cx="914400" cy="228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400800" y="1524000"/>
            <a:ext cx="2590800" cy="12192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Employees can verify who approved their time and when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sz="1200" dirty="0" smtClean="0"/>
              <a:t>The Approve at field shows the date and time of approval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User ID field shows User ID of person who approved time</a:t>
            </a: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5943600" y="2743200"/>
            <a:ext cx="1447800" cy="685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16129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3A97D3-E692-40C8-B6DB-AE44421E2B6F}" type="slidenum">
              <a:rPr lang="en-US" sz="1400" b="0" smtClean="0"/>
              <a:pPr eaLnBrk="1" hangingPunct="1"/>
              <a:t>14</a:t>
            </a:fld>
            <a:endParaRPr lang="en-US" sz="1400" b="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- Viewing Payable Time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When viewing time, remember the following:</a:t>
            </a:r>
          </a:p>
          <a:p>
            <a:pPr lvl="1" eaLnBrk="1" hangingPunct="1"/>
            <a:r>
              <a:rPr lang="en-US" b="0" smtClean="0"/>
              <a:t>The payable status is current as of the most recent Time Administration process run</a:t>
            </a:r>
          </a:p>
          <a:p>
            <a:pPr lvl="1" eaLnBrk="1" hangingPunct="1"/>
            <a:r>
              <a:rPr lang="en-US" b="0" smtClean="0"/>
              <a:t>Only time that is clear from exceptions is displayed on the Payable Time pages</a:t>
            </a:r>
          </a:p>
          <a:p>
            <a:pPr lvl="1" eaLnBrk="1" hangingPunct="1"/>
            <a:r>
              <a:rPr lang="en-US" b="0" smtClean="0"/>
              <a:t>All entered time, including updates, must be validated and approved to be collected during Wednesday night’s biweekly Payroll process</a:t>
            </a:r>
          </a:p>
          <a:p>
            <a:pPr lvl="1" eaLnBrk="1" hangingPunct="1"/>
            <a:r>
              <a:rPr lang="en-US" b="0" smtClean="0"/>
              <a:t>Only time with a status of “Approved – Ready for Payroll” will be loaded to Payroll</a:t>
            </a:r>
          </a:p>
          <a:p>
            <a:pPr lvl="1" eaLnBrk="1" hangingPunct="1"/>
            <a:r>
              <a:rPr lang="en-US" b="0" smtClean="0"/>
              <a:t>You can view each TRC’s Payable Time’s Status, total hours summary,  Override Rate, Claim Number and Combo Code information</a:t>
            </a:r>
            <a:endParaRPr lang="en-US" smtClean="0"/>
          </a:p>
          <a:p>
            <a:pPr marL="0" indent="0" eaLnBrk="1" hangingPunct="1"/>
            <a:endParaRPr lang="en-US" smtClean="0"/>
          </a:p>
        </p:txBody>
      </p:sp>
    </p:spTree>
  </p:cSld>
  <p:clrMapOvr>
    <a:masterClrMapping/>
  </p:clrMapOvr>
  <p:transition spd="slow" advTm="75369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704175-E637-4BB1-99BE-5B86C46D2D3B}" type="slidenum">
              <a:rPr lang="en-US" sz="1400" b="0" smtClean="0"/>
              <a:pPr eaLnBrk="1" hangingPunct="1"/>
              <a:t>15</a:t>
            </a:fld>
            <a:endParaRPr lang="en-US" sz="1400" b="0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Knowledge Check - Viewing Payable Time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305800" cy="4525963"/>
          </a:xfrm>
        </p:spPr>
        <p:txBody>
          <a:bodyPr/>
          <a:lstStyle/>
          <a:p>
            <a:pPr marL="381000" indent="-381000" eaLnBrk="1" hangingPunct="1">
              <a:spcBef>
                <a:spcPct val="0"/>
              </a:spcBef>
              <a:spcAft>
                <a:spcPct val="0"/>
              </a:spcAft>
            </a:pPr>
            <a:r>
              <a:rPr lang="en-US" sz="1800" smtClean="0"/>
              <a:t>Answer the following questions:</a:t>
            </a:r>
          </a:p>
          <a:p>
            <a:pPr marL="344488" lvl="1" indent="0" eaLnBrk="1" hangingPunct="1">
              <a:buFontTx/>
              <a:buNone/>
            </a:pPr>
            <a:r>
              <a:rPr lang="en-US" b="0" smtClean="0"/>
              <a:t>1. When is time populated on the Payable Time pages?</a:t>
            </a:r>
          </a:p>
          <a:p>
            <a:pPr marL="344488" lvl="1" indent="0" eaLnBrk="1" hangingPunct="1">
              <a:buFontTx/>
              <a:buNone/>
            </a:pPr>
            <a:r>
              <a:rPr lang="en-US" b="0" smtClean="0"/>
              <a:t>	After the Time Administration process runs overnight</a:t>
            </a:r>
          </a:p>
          <a:p>
            <a:pPr marL="344488" lvl="1" indent="0" eaLnBrk="1" hangingPunct="1">
              <a:buFontTx/>
              <a:buNone/>
            </a:pPr>
            <a:r>
              <a:rPr lang="en-US" b="0" smtClean="0"/>
              <a:t>2. You can view Combo Code information on which tab?</a:t>
            </a:r>
          </a:p>
          <a:p>
            <a:pPr marL="344488" lvl="1" indent="0" eaLnBrk="1" hangingPunct="1">
              <a:buFontTx/>
              <a:buNone/>
            </a:pPr>
            <a:r>
              <a:rPr lang="en-US" b="0" smtClean="0"/>
              <a:t>	The Task Reporting Elements tab</a:t>
            </a:r>
          </a:p>
          <a:p>
            <a:pPr marL="344488" lvl="1" indent="0" eaLnBrk="1" hangingPunct="1">
              <a:buFontTx/>
              <a:buNone/>
            </a:pPr>
            <a:r>
              <a:rPr lang="en-US" b="0" smtClean="0"/>
              <a:t>3. When you navigate directly to Payable Time Detail, how many days display? </a:t>
            </a:r>
          </a:p>
          <a:p>
            <a:pPr marL="344488" lvl="1" indent="0" eaLnBrk="1" hangingPunct="1">
              <a:buFontTx/>
              <a:buNone/>
            </a:pPr>
            <a:r>
              <a:rPr lang="en-US" b="0" smtClean="0"/>
              <a:t>	Up to 31 days</a:t>
            </a:r>
          </a:p>
        </p:txBody>
      </p:sp>
    </p:spTree>
    <p:custDataLst>
      <p:tags r:id="rId1"/>
    </p:custDataLst>
  </p:cSld>
  <p:clrMapOvr>
    <a:masterClrMapping/>
  </p:clrMapOvr>
  <p:transition spd="slow" advTm="725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7A6F53-19E1-40E6-B4AE-37922CFACFCF}" type="slidenum">
              <a:rPr lang="en-US" sz="1400" b="0" smtClean="0"/>
              <a:pPr eaLnBrk="1" hangingPunct="1"/>
              <a:t>16</a:t>
            </a:fld>
            <a:endParaRPr lang="en-US" sz="1400" b="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3600" dirty="0" smtClean="0">
                <a:solidFill>
                  <a:srgbClr val="003399"/>
                </a:solidFill>
              </a:rPr>
              <a:t>Questions?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3399"/>
                </a:solidFill>
              </a:rPr>
              <a:t>Payroll Department</a:t>
            </a:r>
            <a:endParaRPr lang="en-US" dirty="0" smtClean="0">
              <a:solidFill>
                <a:srgbClr val="0033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it-IT" dirty="0" smtClean="0">
                <a:hlinkClick r:id="rId3"/>
              </a:rPr>
              <a:t>Beata Winiarski </a:t>
            </a:r>
            <a:r>
              <a:rPr lang="it-IT" dirty="0" smtClean="0"/>
              <a:t>- </a:t>
            </a:r>
            <a:r>
              <a:rPr lang="it-IT" dirty="0" smtClean="0"/>
              <a:t>Payroll Coordinator - (203) 392-5425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>
                <a:hlinkClick r:id="rId4"/>
              </a:rPr>
              <a:t>Ken Pereira</a:t>
            </a:r>
            <a:r>
              <a:rPr lang="en-US" dirty="0" smtClean="0"/>
              <a:t> - Payroll Officer - (203) 392-5427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err="1" smtClean="0">
                <a:hlinkClick r:id="rId5"/>
              </a:rPr>
              <a:t>Kommaly</a:t>
            </a:r>
            <a:r>
              <a:rPr lang="en-US" dirty="0" smtClean="0">
                <a:hlinkClick r:id="rId5"/>
              </a:rPr>
              <a:t> </a:t>
            </a:r>
            <a:r>
              <a:rPr lang="en-US" dirty="0" err="1" smtClean="0">
                <a:hlinkClick r:id="rId5"/>
              </a:rPr>
              <a:t>Xayasone</a:t>
            </a:r>
            <a:r>
              <a:rPr lang="en-US" dirty="0" smtClean="0"/>
              <a:t> – Payroll Clerk- (203) 392-5079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dirty="0" smtClean="0">
                <a:hlinkClick r:id="rId6"/>
              </a:rPr>
              <a:t>Linda </a:t>
            </a:r>
            <a:r>
              <a:rPr lang="en-US" dirty="0" err="1" smtClean="0">
                <a:hlinkClick r:id="rId6"/>
              </a:rPr>
              <a:t>D'Addio</a:t>
            </a:r>
            <a:r>
              <a:rPr lang="en-US" dirty="0" smtClean="0"/>
              <a:t> - Payroll Clerk - (203) 392-5621 </a:t>
            </a:r>
            <a:endParaRPr lang="en-US" dirty="0" smtClean="0">
              <a:solidFill>
                <a:srgbClr val="0033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3600" b="0" dirty="0" smtClean="0">
              <a:solidFill>
                <a:srgbClr val="0033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3600" b="0" dirty="0" smtClean="0">
              <a:solidFill>
                <a:srgbClr val="0033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3600" b="0" dirty="0" smtClean="0">
              <a:solidFill>
                <a:srgbClr val="00339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3600" b="0" dirty="0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slow" advTm="3226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510BCCF-D5E7-46C4-9BD0-F07B76656FB7}" type="slidenum">
              <a:rPr lang="en-US" sz="1400" b="0" smtClean="0"/>
              <a:pPr eaLnBrk="1" hangingPunct="1"/>
              <a:t>2</a:t>
            </a:fld>
            <a:endParaRPr lang="en-US" sz="1400" b="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 - View Payable Time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2"/>
                </a:solidFill>
              </a:rPr>
              <a:t>Time &amp; Labor Self Service allows you to view payable time.</a:t>
            </a:r>
            <a:endParaRPr lang="en-US" b="0" dirty="0" smtClean="0"/>
          </a:p>
          <a:p>
            <a:pPr lvl="1" eaLnBrk="1" hangingPunct="1"/>
            <a:r>
              <a:rPr lang="en-US" b="0" dirty="0" smtClean="0"/>
              <a:t>View the Payable Time Status </a:t>
            </a:r>
          </a:p>
          <a:p>
            <a:pPr lvl="2" eaLnBrk="1" hangingPunct="1"/>
            <a:r>
              <a:rPr lang="en-US" b="0" dirty="0" smtClean="0"/>
              <a:t>Needs Approval</a:t>
            </a:r>
          </a:p>
          <a:p>
            <a:pPr lvl="2" eaLnBrk="1" hangingPunct="1"/>
            <a:r>
              <a:rPr lang="en-US" b="0" dirty="0" smtClean="0"/>
              <a:t>Approved</a:t>
            </a:r>
          </a:p>
          <a:p>
            <a:pPr lvl="1" eaLnBrk="1" hangingPunct="1"/>
            <a:r>
              <a:rPr lang="en-US" b="0" dirty="0" smtClean="0"/>
              <a:t>View </a:t>
            </a:r>
            <a:r>
              <a:rPr lang="en-US" b="0" dirty="0" err="1" smtClean="0"/>
              <a:t>UserID</a:t>
            </a:r>
            <a:r>
              <a:rPr lang="en-US" b="0" dirty="0" smtClean="0"/>
              <a:t> of Approver and date/time of approval</a:t>
            </a:r>
          </a:p>
          <a:p>
            <a:pPr lvl="1" eaLnBrk="1" hangingPunct="1"/>
            <a:endParaRPr lang="en-US" b="0" dirty="0" smtClean="0"/>
          </a:p>
          <a:p>
            <a:pPr lvl="1" eaLnBrk="1" hangingPunct="1">
              <a:buFontTx/>
              <a:buNone/>
            </a:pPr>
            <a:endParaRPr lang="en-US" b="0" dirty="0" smtClean="0"/>
          </a:p>
          <a:p>
            <a:pPr lvl="1" eaLnBrk="1" hangingPunct="1">
              <a:buFontTx/>
              <a:buNone/>
            </a:pPr>
            <a:endParaRPr lang="en-US" b="0" dirty="0" smtClean="0"/>
          </a:p>
        </p:txBody>
      </p:sp>
    </p:spTree>
  </p:cSld>
  <p:clrMapOvr>
    <a:masterClrMapping/>
  </p:clrMapOvr>
  <p:transition spd="slow" advTm="3935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A36948-9B73-438F-9662-B7E921577F5C}" type="slidenum">
              <a:rPr lang="en-US" sz="1400" b="0" smtClean="0">
                <a:solidFill>
                  <a:srgbClr val="000000"/>
                </a:solidFill>
              </a:rPr>
              <a:pPr eaLnBrk="1" hangingPunct="1"/>
              <a:t>3</a:t>
            </a:fld>
            <a:endParaRPr lang="en-US" sz="1400" b="0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Process Flow - View Payable Time</a:t>
            </a:r>
          </a:p>
        </p:txBody>
      </p:sp>
      <p:grpSp>
        <p:nvGrpSpPr>
          <p:cNvPr id="5124" name="Group 67"/>
          <p:cNvGrpSpPr>
            <a:grpSpLocks/>
          </p:cNvGrpSpPr>
          <p:nvPr/>
        </p:nvGrpSpPr>
        <p:grpSpPr bwMode="auto">
          <a:xfrm>
            <a:off x="228600" y="1600200"/>
            <a:ext cx="8305800" cy="4813300"/>
            <a:chOff x="144" y="1000"/>
            <a:chExt cx="5232" cy="3032"/>
          </a:xfrm>
        </p:grpSpPr>
        <p:sp>
          <p:nvSpPr>
            <p:cNvPr id="5126" name="Oval 37"/>
            <p:cNvSpPr>
              <a:spLocks noChangeArrowheads="1"/>
            </p:cNvSpPr>
            <p:nvPr/>
          </p:nvSpPr>
          <p:spPr bwMode="auto">
            <a:xfrm>
              <a:off x="3696" y="2544"/>
              <a:ext cx="1248" cy="6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600">
                  <a:solidFill>
                    <a:srgbClr val="000000"/>
                  </a:solidFill>
                </a:rPr>
                <a:t>View Payable Time</a:t>
              </a:r>
            </a:p>
          </p:txBody>
        </p:sp>
        <p:sp>
          <p:nvSpPr>
            <p:cNvPr id="5127" name="Line 41"/>
            <p:cNvSpPr>
              <a:spLocks noChangeShapeType="1"/>
            </p:cNvSpPr>
            <p:nvPr/>
          </p:nvSpPr>
          <p:spPr bwMode="auto">
            <a:xfrm flipH="1">
              <a:off x="2832" y="2928"/>
              <a:ext cx="864" cy="192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28" name="Group 66"/>
            <p:cNvGrpSpPr>
              <a:grpSpLocks/>
            </p:cNvGrpSpPr>
            <p:nvPr/>
          </p:nvGrpSpPr>
          <p:grpSpPr bwMode="auto">
            <a:xfrm>
              <a:off x="144" y="1000"/>
              <a:ext cx="5232" cy="3032"/>
              <a:chOff x="144" y="1000"/>
              <a:chExt cx="5232" cy="3032"/>
            </a:xfrm>
          </p:grpSpPr>
          <p:sp>
            <p:nvSpPr>
              <p:cNvPr id="5129" name="Rectangle 43"/>
              <p:cNvSpPr>
                <a:spLocks noChangeArrowheads="1"/>
              </p:cNvSpPr>
              <p:nvPr/>
            </p:nvSpPr>
            <p:spPr bwMode="auto">
              <a:xfrm>
                <a:off x="1248" y="1816"/>
                <a:ext cx="816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Time Admin</a:t>
                </a:r>
              </a:p>
              <a:p>
                <a:r>
                  <a:rPr lang="en-US" sz="1600" b="0">
                    <a:solidFill>
                      <a:srgbClr val="000000"/>
                    </a:solidFill>
                  </a:rPr>
                  <a:t>Validates </a:t>
                </a:r>
              </a:p>
              <a:p>
                <a:r>
                  <a:rPr lang="en-US" sz="1600" b="0">
                    <a:solidFill>
                      <a:srgbClr val="000000"/>
                    </a:solidFill>
                  </a:rPr>
                  <a:t>Time</a:t>
                </a:r>
              </a:p>
            </p:txBody>
          </p:sp>
          <p:sp>
            <p:nvSpPr>
              <p:cNvPr id="5130" name="Rectangle 44"/>
              <p:cNvSpPr>
                <a:spLocks noChangeArrowheads="1"/>
              </p:cNvSpPr>
              <p:nvPr/>
            </p:nvSpPr>
            <p:spPr bwMode="auto">
              <a:xfrm>
                <a:off x="144" y="1816"/>
                <a:ext cx="816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Employee</a:t>
                </a:r>
              </a:p>
              <a:p>
                <a:r>
                  <a:rPr lang="en-US" sz="1600" b="0">
                    <a:solidFill>
                      <a:srgbClr val="000000"/>
                    </a:solidFill>
                  </a:rPr>
                  <a:t>Enters</a:t>
                </a:r>
              </a:p>
              <a:p>
                <a:r>
                  <a:rPr lang="en-US" sz="1600" b="0">
                    <a:solidFill>
                      <a:srgbClr val="000000"/>
                    </a:solidFill>
                  </a:rPr>
                  <a:t>Time</a:t>
                </a:r>
              </a:p>
            </p:txBody>
          </p:sp>
          <p:sp>
            <p:nvSpPr>
              <p:cNvPr id="5131" name="Rectangle 45"/>
              <p:cNvSpPr>
                <a:spLocks noChangeArrowheads="1"/>
              </p:cNvSpPr>
              <p:nvPr/>
            </p:nvSpPr>
            <p:spPr bwMode="auto">
              <a:xfrm>
                <a:off x="3792" y="1816"/>
                <a:ext cx="816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Manage</a:t>
                </a:r>
              </a:p>
              <a:p>
                <a:r>
                  <a:rPr lang="en-US" sz="1600" b="0">
                    <a:solidFill>
                      <a:srgbClr val="000000"/>
                    </a:solidFill>
                  </a:rPr>
                  <a:t>Exceptions</a:t>
                </a:r>
              </a:p>
            </p:txBody>
          </p:sp>
          <p:sp>
            <p:nvSpPr>
              <p:cNvPr id="5132" name="AutoShape 46"/>
              <p:cNvSpPr>
                <a:spLocks noChangeArrowheads="1"/>
              </p:cNvSpPr>
              <p:nvPr/>
            </p:nvSpPr>
            <p:spPr bwMode="auto">
              <a:xfrm>
                <a:off x="2352" y="1720"/>
                <a:ext cx="864" cy="672"/>
              </a:xfrm>
              <a:prstGeom prst="diamond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Errors?</a:t>
                </a:r>
              </a:p>
            </p:txBody>
          </p:sp>
          <p:sp>
            <p:nvSpPr>
              <p:cNvPr id="5133" name="Rectangle 47"/>
              <p:cNvSpPr>
                <a:spLocks noChangeArrowheads="1"/>
              </p:cNvSpPr>
              <p:nvPr/>
            </p:nvSpPr>
            <p:spPr bwMode="auto">
              <a:xfrm>
                <a:off x="3360" y="3552"/>
                <a:ext cx="816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Approve </a:t>
                </a:r>
              </a:p>
              <a:p>
                <a:r>
                  <a:rPr lang="en-US" sz="1600" b="0">
                    <a:solidFill>
                      <a:srgbClr val="000000"/>
                    </a:solidFill>
                  </a:rPr>
                  <a:t>Time</a:t>
                </a:r>
              </a:p>
            </p:txBody>
          </p:sp>
          <p:sp>
            <p:nvSpPr>
              <p:cNvPr id="5134" name="Rectangle 48"/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816" cy="48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600" b="0">
                    <a:solidFill>
                      <a:srgbClr val="000000"/>
                    </a:solidFill>
                  </a:rPr>
                  <a:t>Time </a:t>
                </a:r>
              </a:p>
              <a:p>
                <a:r>
                  <a:rPr lang="en-US" sz="1600" b="0">
                    <a:solidFill>
                      <a:srgbClr val="000000"/>
                    </a:solidFill>
                  </a:rPr>
                  <a:t>Ready for</a:t>
                </a:r>
              </a:p>
              <a:p>
                <a:r>
                  <a:rPr lang="en-US" sz="1600" b="0">
                    <a:solidFill>
                      <a:srgbClr val="000000"/>
                    </a:solidFill>
                  </a:rPr>
                  <a:t>Payroll</a:t>
                </a:r>
              </a:p>
            </p:txBody>
          </p:sp>
          <p:sp>
            <p:nvSpPr>
              <p:cNvPr id="5135" name="Line 49"/>
              <p:cNvSpPr>
                <a:spLocks noChangeShapeType="1"/>
              </p:cNvSpPr>
              <p:nvPr/>
            </p:nvSpPr>
            <p:spPr bwMode="auto">
              <a:xfrm>
                <a:off x="960" y="205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6" name="Line 50"/>
              <p:cNvSpPr>
                <a:spLocks noChangeShapeType="1"/>
              </p:cNvSpPr>
              <p:nvPr/>
            </p:nvSpPr>
            <p:spPr bwMode="auto">
              <a:xfrm>
                <a:off x="2064" y="205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Line 51"/>
              <p:cNvSpPr>
                <a:spLocks noChangeShapeType="1"/>
              </p:cNvSpPr>
              <p:nvPr/>
            </p:nvSpPr>
            <p:spPr bwMode="auto">
              <a:xfrm>
                <a:off x="3224" y="2056"/>
                <a:ext cx="56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Line 52"/>
              <p:cNvSpPr>
                <a:spLocks noChangeShapeType="1"/>
              </p:cNvSpPr>
              <p:nvPr/>
            </p:nvSpPr>
            <p:spPr bwMode="auto">
              <a:xfrm>
                <a:off x="2784" y="2392"/>
                <a:ext cx="0" cy="14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Line 53"/>
              <p:cNvSpPr>
                <a:spLocks noChangeShapeType="1"/>
              </p:cNvSpPr>
              <p:nvPr/>
            </p:nvSpPr>
            <p:spPr bwMode="auto">
              <a:xfrm>
                <a:off x="4176" y="3792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Line 54"/>
              <p:cNvSpPr>
                <a:spLocks noChangeShapeType="1"/>
              </p:cNvSpPr>
              <p:nvPr/>
            </p:nvSpPr>
            <p:spPr bwMode="auto">
              <a:xfrm>
                <a:off x="2784" y="3792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Text Box 55"/>
              <p:cNvSpPr txBox="1">
                <a:spLocks noChangeArrowheads="1"/>
              </p:cNvSpPr>
              <p:nvPr/>
            </p:nvSpPr>
            <p:spPr bwMode="auto">
              <a:xfrm>
                <a:off x="3327" y="1959"/>
                <a:ext cx="308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/>
                <a:r>
                  <a:rPr lang="en-US" sz="1400" b="0">
                    <a:solidFill>
                      <a:srgbClr val="003399"/>
                    </a:solidFill>
                  </a:rPr>
                  <a:t>Yes</a:t>
                </a:r>
              </a:p>
            </p:txBody>
          </p:sp>
          <p:grpSp>
            <p:nvGrpSpPr>
              <p:cNvPr id="5142" name="Group 56"/>
              <p:cNvGrpSpPr>
                <a:grpSpLocks/>
              </p:cNvGrpSpPr>
              <p:nvPr/>
            </p:nvGrpSpPr>
            <p:grpSpPr bwMode="auto">
              <a:xfrm>
                <a:off x="1728" y="1000"/>
                <a:ext cx="2448" cy="816"/>
                <a:chOff x="2304" y="1776"/>
                <a:chExt cx="2448" cy="816"/>
              </a:xfrm>
            </p:grpSpPr>
            <p:sp>
              <p:nvSpPr>
                <p:cNvPr id="5144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4752" y="1872"/>
                  <a:ext cx="0" cy="7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5" name="Line 58"/>
                <p:cNvSpPr>
                  <a:spLocks noChangeShapeType="1"/>
                </p:cNvSpPr>
                <p:nvPr/>
              </p:nvSpPr>
              <p:spPr bwMode="auto">
                <a:xfrm flipH="1">
                  <a:off x="2304" y="1872"/>
                  <a:ext cx="24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6" name="Line 59"/>
                <p:cNvSpPr>
                  <a:spLocks noChangeShapeType="1"/>
                </p:cNvSpPr>
                <p:nvPr/>
              </p:nvSpPr>
              <p:spPr bwMode="auto">
                <a:xfrm>
                  <a:off x="2304" y="1872"/>
                  <a:ext cx="0" cy="72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prstDash val="dash"/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7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688" y="1776"/>
                  <a:ext cx="1632" cy="1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 b="1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en-US" sz="1400" b="0">
                      <a:solidFill>
                        <a:srgbClr val="000000"/>
                      </a:solidFill>
                    </a:rPr>
                    <a:t>Time needs to be revalidated</a:t>
                  </a:r>
                </a:p>
              </p:txBody>
            </p:sp>
          </p:grpSp>
          <p:sp>
            <p:nvSpPr>
              <p:cNvPr id="5143" name="Text Box 61"/>
              <p:cNvSpPr txBox="1">
                <a:spLocks noChangeArrowheads="1"/>
              </p:cNvSpPr>
              <p:nvPr/>
            </p:nvSpPr>
            <p:spPr bwMode="auto">
              <a:xfrm>
                <a:off x="2640" y="2728"/>
                <a:ext cx="288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</a:pPr>
                <a:r>
                  <a:rPr lang="en-US" sz="1400" b="0">
                    <a:solidFill>
                      <a:srgbClr val="003399"/>
                    </a:solidFill>
                  </a:rPr>
                  <a:t>No</a:t>
                </a:r>
              </a:p>
            </p:txBody>
          </p:sp>
        </p:grpSp>
      </p:grpSp>
    </p:spTree>
  </p:cSld>
  <p:clrMapOvr>
    <a:masterClrMapping/>
  </p:clrMapOvr>
  <p:transition spd="slow" advTm="2207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385FAC-F1D5-46AA-8CB2-2423FE50443B}" type="slidenum">
              <a:rPr lang="en-US" sz="1400" b="0" smtClean="0">
                <a:solidFill>
                  <a:srgbClr val="000000"/>
                </a:solidFill>
              </a:rPr>
              <a:pPr eaLnBrk="1" hangingPunct="1"/>
              <a:t>4</a:t>
            </a:fld>
            <a:endParaRPr lang="en-US" sz="1400" b="0" smtClean="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Points - View Payable Time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When viewing payable time, remember the following:</a:t>
            </a:r>
          </a:p>
          <a:p>
            <a:pPr lvl="1" eaLnBrk="1" hangingPunct="1"/>
            <a:r>
              <a:rPr lang="en-US" b="0" dirty="0" smtClean="0"/>
              <a:t>The payable status is as current as of the most recent Time Administration process run</a:t>
            </a:r>
          </a:p>
          <a:p>
            <a:pPr lvl="2" eaLnBrk="1" hangingPunct="1"/>
            <a:r>
              <a:rPr lang="en-US" b="0" dirty="0" smtClean="0"/>
              <a:t>Time Administration Process is an overnight process run by the State Comptroller’s Office</a:t>
            </a:r>
          </a:p>
          <a:p>
            <a:pPr lvl="1" eaLnBrk="1" hangingPunct="1"/>
            <a:r>
              <a:rPr lang="en-US" b="0" dirty="0" smtClean="0"/>
              <a:t>Only time that is clear from exceptions (errors) is displayed on the </a:t>
            </a:r>
            <a:r>
              <a:rPr lang="en-US" dirty="0" smtClean="0"/>
              <a:t>Payable Time</a:t>
            </a:r>
            <a:r>
              <a:rPr lang="en-US" b="0" dirty="0" smtClean="0"/>
              <a:t> pages</a:t>
            </a:r>
          </a:p>
          <a:p>
            <a:pPr lvl="1" eaLnBrk="1" hangingPunct="1"/>
            <a:r>
              <a:rPr lang="en-US" b="0" dirty="0" smtClean="0"/>
              <a:t>Exceptions can be viewed on the Timesheet</a:t>
            </a:r>
          </a:p>
          <a:p>
            <a:pPr lvl="1" eaLnBrk="1" hangingPunct="1"/>
            <a:r>
              <a:rPr lang="en-US" b="0" dirty="0" smtClean="0"/>
              <a:t>Time with a status of “Needs Approval” is not loaded to Payroll and will not be paid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  <a:p>
            <a:pPr marL="0" indent="0" eaLnBrk="1" hangingPunct="1"/>
            <a:endParaRPr lang="en-US" dirty="0" smtClean="0"/>
          </a:p>
        </p:txBody>
      </p:sp>
    </p:spTree>
  </p:cSld>
  <p:clrMapOvr>
    <a:masterClrMapping/>
  </p:clrMapOvr>
  <p:transition spd="slow" advTm="8657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78DDFD-EF90-40D5-801F-94EACB67F285}" type="slidenum">
              <a:rPr lang="en-US" sz="1400" b="0" smtClean="0"/>
              <a:pPr eaLnBrk="1" hangingPunct="1"/>
              <a:t>5</a:t>
            </a:fld>
            <a:endParaRPr lang="en-US" sz="1400" b="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Walk-through and Exercise - View Payable Time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Step-by-Step Demonstration.</a:t>
            </a:r>
          </a:p>
          <a:p>
            <a:pPr lvl="1" eaLnBrk="1" hangingPunct="1"/>
            <a:r>
              <a:rPr lang="en-US" b="0" smtClean="0"/>
              <a:t>First, we will walk-through the process together</a:t>
            </a:r>
          </a:p>
          <a:p>
            <a:pPr lvl="2" eaLnBrk="1" hangingPunct="1"/>
            <a:r>
              <a:rPr lang="en-US" b="0" u="sng" smtClean="0"/>
              <a:t>Scenario:</a:t>
            </a:r>
            <a:r>
              <a:rPr lang="en-US" b="0" smtClean="0"/>
              <a:t> View Payable Time Detail</a:t>
            </a:r>
          </a:p>
          <a:p>
            <a:pPr lvl="1" eaLnBrk="1" hangingPunct="1"/>
            <a:r>
              <a:rPr lang="en-US" b="0" smtClean="0"/>
              <a:t>Path Reminder: Time and Labor pagelet &gt; Payable Time Detail</a:t>
            </a:r>
          </a:p>
          <a:p>
            <a:pPr lvl="1" eaLnBrk="1" hangingPunct="1"/>
            <a:endParaRPr lang="en-US" b="0" smtClean="0"/>
          </a:p>
          <a:p>
            <a:pPr lvl="2" eaLnBrk="1" hangingPunct="1">
              <a:buFont typeface="Wingdings" pitchFamily="2" charset="2"/>
              <a:buNone/>
            </a:pPr>
            <a:endParaRPr lang="en-US" b="0" smtClean="0"/>
          </a:p>
          <a:p>
            <a:pPr lvl="1" eaLnBrk="1" hangingPunct="1">
              <a:buFontTx/>
              <a:buNone/>
            </a:pPr>
            <a:endParaRPr lang="en-US" b="0" smtClean="0"/>
          </a:p>
        </p:txBody>
      </p:sp>
    </p:spTree>
  </p:cSld>
  <p:clrMapOvr>
    <a:masterClrMapping/>
  </p:clrMapOvr>
  <p:transition spd="slow" advTm="2317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DE3D65-AFD3-4134-8E7E-8E8724756FBC}" type="slidenum">
              <a:rPr lang="en-US" sz="1400" b="0" smtClean="0"/>
              <a:pPr eaLnBrk="1" hangingPunct="1"/>
              <a:t>6</a:t>
            </a:fld>
            <a:endParaRPr lang="en-US" sz="1400" b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Navigation - Viewing Payable Time Detail</a:t>
            </a:r>
          </a:p>
        </p:txBody>
      </p:sp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800100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4876800" y="3581400"/>
            <a:ext cx="1524000" cy="3048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6477000" y="3352800"/>
            <a:ext cx="609600" cy="228600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 bwMode="auto">
          <a:xfrm>
            <a:off x="7162800" y="2971800"/>
            <a:ext cx="1828800" cy="5334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Click on “Payable Time Detail” link</a:t>
            </a:r>
          </a:p>
        </p:txBody>
      </p:sp>
    </p:spTree>
  </p:cSld>
  <p:clrMapOvr>
    <a:masterClrMapping/>
  </p:clrMapOvr>
  <p:transition spd="slow" advTm="793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52E8DF-9BD2-4377-83B7-549AF67BF2F3}" type="slidenum">
              <a:rPr lang="en-US" sz="1400" b="0" smtClean="0"/>
              <a:pPr eaLnBrk="1" hangingPunct="1"/>
              <a:t>7</a:t>
            </a:fld>
            <a:endParaRPr lang="en-US" sz="1400" b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Navigation - Viewing Payable Time Detail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38300"/>
            <a:ext cx="8666163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 bwMode="auto">
          <a:xfrm>
            <a:off x="6858000" y="1676400"/>
            <a:ext cx="2133600" cy="28194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indent="-228600" algn="l" eaLnBrk="1" hangingPunct="1">
              <a:buFont typeface="Arial"/>
              <a:buChar char="•"/>
              <a:defRPr/>
            </a:pPr>
            <a:r>
              <a:rPr lang="en-US" sz="1400" dirty="0"/>
              <a:t>View up to 31 days on Payable Time Detail page</a:t>
            </a:r>
          </a:p>
          <a:p>
            <a:pPr marL="228600" indent="-228600" algn="l" eaLnBrk="1" hangingPunct="1">
              <a:buFont typeface="Arial"/>
              <a:buChar char="•"/>
              <a:defRPr/>
            </a:pPr>
            <a:r>
              <a:rPr lang="en-US" sz="1400" dirty="0"/>
              <a:t>End Date defaults as today’s date. </a:t>
            </a:r>
          </a:p>
          <a:p>
            <a:pPr marL="228600" indent="-228600" algn="l" eaLnBrk="1" hangingPunct="1">
              <a:buFont typeface="Arial"/>
              <a:buChar char="•"/>
              <a:defRPr/>
            </a:pPr>
            <a:r>
              <a:rPr lang="en-US" sz="1400" dirty="0"/>
              <a:t>Start Date defaults as seven days before the End Date.</a:t>
            </a:r>
          </a:p>
          <a:p>
            <a:pPr marL="228600" indent="-228600" algn="l" eaLnBrk="1" hangingPunct="1">
              <a:buFont typeface="Arial"/>
              <a:buChar char="•"/>
              <a:defRPr/>
            </a:pPr>
            <a:r>
              <a:rPr lang="en-US" sz="1400" dirty="0"/>
              <a:t>Update the Start and End Date to view other time periods.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3886200" y="2590800"/>
            <a:ext cx="2895600" cy="3810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Elbow Connector 18"/>
          <p:cNvCxnSpPr/>
          <p:nvPr/>
        </p:nvCxnSpPr>
        <p:spPr bwMode="auto">
          <a:xfrm rot="10800000" flipV="1">
            <a:off x="1524000" y="3276600"/>
            <a:ext cx="5334000" cy="76200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1524000" y="3200400"/>
            <a:ext cx="0" cy="152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4011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8414FE-DC71-485A-8251-039883609B7E}" type="slidenum">
              <a:rPr lang="en-US" sz="1400" b="0" smtClean="0"/>
              <a:pPr eaLnBrk="1" hangingPunct="1"/>
              <a:t>8</a:t>
            </a:fld>
            <a:endParaRPr lang="en-US" sz="1400" b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Navigation - Viewing Payable Time Detail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66863"/>
            <a:ext cx="8797925" cy="4706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>
            <a:spLocks/>
          </p:cNvSpPr>
          <p:nvPr/>
        </p:nvSpPr>
        <p:spPr bwMode="auto">
          <a:xfrm>
            <a:off x="7239000" y="990600"/>
            <a:ext cx="1752600" cy="25146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sz="1200" dirty="0" smtClean="0"/>
              <a:t>Start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lang="en-US" sz="1200" dirty="0"/>
              <a:t>D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ate can be updated either by typing in a date or using calendar icon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endParaRPr lang="en-US" sz="1200" dirty="0"/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End Date defaults to the</a:t>
            </a:r>
            <a:r>
              <a:rPr lang="en-US" sz="1200" dirty="0"/>
              <a:t> </a:t>
            </a:r>
            <a:r>
              <a:rPr lang="en-US" sz="1200" dirty="0" smtClean="0"/>
              <a:t>current date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sz="1200" dirty="0" smtClean="0"/>
              <a:t>Click on “Get Rows” to view information for dates requested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endParaRPr lang="en-US" sz="1200" dirty="0"/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endParaRPr lang="en-US" sz="1200" dirty="0"/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1676400" y="1447800"/>
            <a:ext cx="5562600" cy="990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4114800" y="2362200"/>
            <a:ext cx="3124200" cy="228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 flipH="1" flipV="1">
            <a:off x="5334000" y="2895600"/>
            <a:ext cx="1905000" cy="152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slow" advTm="1029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1A6C76-7210-49D0-A8E6-9ABE5D43B563}" type="slidenum">
              <a:rPr lang="en-US" sz="1400" b="0" smtClean="0"/>
              <a:pPr eaLnBrk="1" hangingPunct="1"/>
              <a:t>9</a:t>
            </a:fld>
            <a:endParaRPr lang="en-US" sz="1400" b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Viewing Payable Time Detail</a:t>
            </a:r>
          </a:p>
        </p:txBody>
      </p:sp>
      <p:pic>
        <p:nvPicPr>
          <p:cNvPr id="12292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524000"/>
            <a:ext cx="6634163" cy="52403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</p:pic>
      <p:sp>
        <p:nvSpPr>
          <p:cNvPr id="4" name="Rectangle 3"/>
          <p:cNvSpPr/>
          <p:nvPr/>
        </p:nvSpPr>
        <p:spPr bwMode="auto">
          <a:xfrm>
            <a:off x="6248400" y="762000"/>
            <a:ext cx="2743200" cy="2286000"/>
          </a:xfrm>
          <a:prstGeom prst="rect">
            <a:avLst/>
          </a:prstGeom>
          <a:solidFill>
            <a:schemeClr val="accent1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</a:pPr>
            <a:r>
              <a:rPr lang="en-US" sz="1200" dirty="0" smtClean="0"/>
              <a:t>There are Four Payable Status</a:t>
            </a:r>
          </a:p>
          <a:p>
            <a:pPr marL="628650" lvl="1" indent="-171450" algn="l">
              <a:buFont typeface="Arial"/>
              <a:buChar char="•"/>
            </a:pPr>
            <a:r>
              <a:rPr lang="en-US" sz="1200" dirty="0" smtClean="0"/>
              <a:t>Needs Approval – has not been approved by Supervisor</a:t>
            </a:r>
          </a:p>
          <a:p>
            <a:pPr marL="628650" lvl="1" indent="-171450" algn="l">
              <a:buFont typeface="Arial"/>
              <a:buChar char="•"/>
            </a:pPr>
            <a:r>
              <a:rPr lang="en-US" sz="1200" dirty="0" smtClean="0"/>
              <a:t>Approved – Time has been entered and approved</a:t>
            </a:r>
          </a:p>
          <a:p>
            <a:pPr marL="628650" lvl="1" indent="-171450" algn="l">
              <a:buFont typeface="Arial"/>
              <a:buChar char="•"/>
            </a:pPr>
            <a:r>
              <a:rPr lang="en-US" sz="1200" dirty="0" smtClean="0"/>
              <a:t>Taken – Used by Payroll – Time has been collected by Payroll but not processed</a:t>
            </a:r>
          </a:p>
          <a:p>
            <a:pPr marL="628650" lvl="1" indent="-171450" algn="l">
              <a:buFont typeface="Arial"/>
              <a:buChar char="•"/>
            </a:pPr>
            <a:r>
              <a:rPr lang="en-US" sz="1200" dirty="0" smtClean="0"/>
              <a:t>Distributed – Time has been paid</a:t>
            </a:r>
          </a:p>
          <a:p>
            <a:pPr marL="628650" lvl="1" indent="-171450" algn="l">
              <a:buFont typeface="Arial"/>
              <a:buChar char="•"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3124200" y="1143000"/>
            <a:ext cx="3124200" cy="2971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Process 6"/>
          <p:cNvSpPr/>
          <p:nvPr/>
        </p:nvSpPr>
        <p:spPr bwMode="auto">
          <a:xfrm>
            <a:off x="2057400" y="3581400"/>
            <a:ext cx="1280160" cy="182880"/>
          </a:xfrm>
          <a:prstGeom prst="flowChartProcess">
            <a:avLst/>
          </a:prstGeom>
          <a:noFill/>
          <a:ln w="5397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447800" y="3581400"/>
            <a:ext cx="685800" cy="228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 advTm="75713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10.3|6.2|9.8|11.7|10.8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4AC898230E042BB1A9D2BD5AB36B1" ma:contentTypeVersion="6" ma:contentTypeDescription="Create a new document." ma:contentTypeScope="" ma:versionID="cda4d5549906e69df090626596dad542">
  <xsd:schema xmlns:xsd="http://www.w3.org/2001/XMLSchema" xmlns:xs="http://www.w3.org/2001/XMLSchema" xmlns:p="http://schemas.microsoft.com/office/2006/metadata/properties" xmlns:ns1="http://schemas.microsoft.com/sharepoint/v3" xmlns:ns2="76435077-4786-4c06-8a9d-f39a39602963" targetNamespace="http://schemas.microsoft.com/office/2006/metadata/properties" ma:root="true" ma:fieldsID="9af20b3ff5f8ae2f812904c6d9ae2870" ns1:_="" ns2:_="">
    <xsd:import namespace="http://schemas.microsoft.com/sharepoint/v3"/>
    <xsd:import namespace="76435077-4786-4c06-8a9d-f39a396029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435077-4786-4c06-8a9d-f39a396029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8EA12C5-0A32-45CE-AED4-45204E36877D}"/>
</file>

<file path=customXml/itemProps2.xml><?xml version="1.0" encoding="utf-8"?>
<ds:datastoreItem xmlns:ds="http://schemas.openxmlformats.org/officeDocument/2006/customXml" ds:itemID="{35E6FFB5-C3AC-4E9C-B41C-EF8813D99F97}"/>
</file>

<file path=customXml/itemProps3.xml><?xml version="1.0" encoding="utf-8"?>
<ds:datastoreItem xmlns:ds="http://schemas.openxmlformats.org/officeDocument/2006/customXml" ds:itemID="{DE1966D5-BD62-4D1B-BBF8-F0E9F1DCDA83}"/>
</file>

<file path=docProps/app.xml><?xml version="1.0" encoding="utf-8"?>
<Properties xmlns="http://schemas.openxmlformats.org/officeDocument/2006/extended-properties" xmlns:vt="http://schemas.openxmlformats.org/officeDocument/2006/docPropsVTypes">
  <TotalTime>34617</TotalTime>
  <Words>1116</Words>
  <Application>Microsoft Office PowerPoint</Application>
  <PresentationFormat>On-screen Show (4:3)</PresentationFormat>
  <Paragraphs>230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Wingdings</vt:lpstr>
      <vt:lpstr>Default Design</vt:lpstr>
      <vt:lpstr>Photo Editor Photo</vt:lpstr>
      <vt:lpstr>PowerPoint Presentation</vt:lpstr>
      <vt:lpstr>Overview - View Payable Time</vt:lpstr>
      <vt:lpstr>Process Flow - View Payable Time</vt:lpstr>
      <vt:lpstr>Key Points - View Payable Time</vt:lpstr>
      <vt:lpstr>Walk-through and Exercise - View Payable Time</vt:lpstr>
      <vt:lpstr>Navigation - Viewing Payable Time Detail</vt:lpstr>
      <vt:lpstr>Navigation - Viewing Payable Time Detail</vt:lpstr>
      <vt:lpstr>Navigation - Viewing Payable Time Detail</vt:lpstr>
      <vt:lpstr>Viewing Payable Time Detail</vt:lpstr>
      <vt:lpstr>Viewing Payable Time Detail</vt:lpstr>
      <vt:lpstr>Viewing Payable Time Detail</vt:lpstr>
      <vt:lpstr>Viewing Payable Time Detail</vt:lpstr>
      <vt:lpstr>Viewing Payable Time Detail</vt:lpstr>
      <vt:lpstr>Review - Viewing Payable Time</vt:lpstr>
      <vt:lpstr>Knowledge Check - Viewing Payable Time</vt:lpstr>
      <vt:lpstr>Questions</vt:lpstr>
    </vt:vector>
  </TitlesOfParts>
  <Company>state of 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BaconE</dc:creator>
  <cp:lastModifiedBy>Pereira, Kenneth J.</cp:lastModifiedBy>
  <cp:revision>1562</cp:revision>
  <cp:lastPrinted>2013-07-28T16:17:37Z</cp:lastPrinted>
  <dcterms:created xsi:type="dcterms:W3CDTF">2003-02-06T21:49:48Z</dcterms:created>
  <dcterms:modified xsi:type="dcterms:W3CDTF">2019-06-21T19:07:12Z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0x0101006EE4AC898230E042BB1A9D2BD5AB36B1</vt:lpwstr>
  </property>
</Properties>
</file>