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66" r:id="rId3"/>
    <p:sldId id="264" r:id="rId4"/>
    <p:sldId id="273" r:id="rId5"/>
    <p:sldId id="272" r:id="rId6"/>
    <p:sldId id="278" r:id="rId7"/>
    <p:sldId id="259" r:id="rId8"/>
    <p:sldId id="257" r:id="rId9"/>
    <p:sldId id="280" r:id="rId10"/>
    <p:sldId id="260" r:id="rId11"/>
    <p:sldId id="277" r:id="rId12"/>
    <p:sldId id="281"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F222E-2C37-4614-8D8A-599EEEA14905}" v="28" dt="2023-02-07T15:33:38.3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09" d="100"/>
          <a:sy n="109" d="100"/>
        </p:scale>
        <p:origin x="6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B54B6E-4525-417A-A5CC-45CE09E316C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8F2A1CD-3087-4C6B-BE61-A1AF18D87081}">
      <dgm:prSet phldrT="[Text]"/>
      <dgm:spPr/>
      <dgm:t>
        <a:bodyPr/>
        <a:lstStyle/>
        <a:p>
          <a:r>
            <a:rPr lang="en-US" dirty="0"/>
            <a:t>What should we start doing?</a:t>
          </a:r>
        </a:p>
      </dgm:t>
    </dgm:pt>
    <dgm:pt modelId="{78101FCE-E84F-48AD-9444-8878B37C1C9E}" type="parTrans" cxnId="{2CFED893-BB23-48C0-95D7-45DF589D367F}">
      <dgm:prSet/>
      <dgm:spPr/>
      <dgm:t>
        <a:bodyPr/>
        <a:lstStyle/>
        <a:p>
          <a:endParaRPr lang="en-US"/>
        </a:p>
      </dgm:t>
    </dgm:pt>
    <dgm:pt modelId="{8F4CB258-C14C-4C9B-8FC2-F5DA19DF979C}" type="sibTrans" cxnId="{2CFED893-BB23-48C0-95D7-45DF589D367F}">
      <dgm:prSet/>
      <dgm:spPr/>
      <dgm:t>
        <a:bodyPr/>
        <a:lstStyle/>
        <a:p>
          <a:endParaRPr lang="en-US"/>
        </a:p>
      </dgm:t>
    </dgm:pt>
    <dgm:pt modelId="{2380A70D-C37B-4420-8DBB-436B2820E294}">
      <dgm:prSet phldrT="[Text]"/>
      <dgm:spPr/>
      <dgm:t>
        <a:bodyPr/>
        <a:lstStyle/>
        <a:p>
          <a:r>
            <a:rPr lang="en-US" dirty="0"/>
            <a:t>Address emerging issues or barriers</a:t>
          </a:r>
        </a:p>
      </dgm:t>
    </dgm:pt>
    <dgm:pt modelId="{55071EB0-EE2D-4EDD-9E35-7D34BABD52B5}" type="parTrans" cxnId="{545F2BC1-94CB-45E4-9D9E-AAE3069B39F0}">
      <dgm:prSet/>
      <dgm:spPr/>
      <dgm:t>
        <a:bodyPr/>
        <a:lstStyle/>
        <a:p>
          <a:endParaRPr lang="en-US"/>
        </a:p>
      </dgm:t>
    </dgm:pt>
    <dgm:pt modelId="{AE1C0356-F892-4E2D-833A-1810DA8B332C}" type="sibTrans" cxnId="{545F2BC1-94CB-45E4-9D9E-AAE3069B39F0}">
      <dgm:prSet/>
      <dgm:spPr/>
      <dgm:t>
        <a:bodyPr/>
        <a:lstStyle/>
        <a:p>
          <a:endParaRPr lang="en-US"/>
        </a:p>
      </dgm:t>
    </dgm:pt>
    <dgm:pt modelId="{194B7FEA-3502-4524-8B07-D5C911468B09}">
      <dgm:prSet phldrT="[Text]"/>
      <dgm:spPr/>
      <dgm:t>
        <a:bodyPr/>
        <a:lstStyle/>
        <a:p>
          <a:r>
            <a:rPr lang="en-US" dirty="0"/>
            <a:t>What should we stop doing?</a:t>
          </a:r>
        </a:p>
      </dgm:t>
    </dgm:pt>
    <dgm:pt modelId="{2F1370BE-CC26-4126-BE59-A12745A6E79C}" type="parTrans" cxnId="{37E5F67D-3046-4425-A0F3-826F89057D02}">
      <dgm:prSet/>
      <dgm:spPr/>
      <dgm:t>
        <a:bodyPr/>
        <a:lstStyle/>
        <a:p>
          <a:endParaRPr lang="en-US"/>
        </a:p>
      </dgm:t>
    </dgm:pt>
    <dgm:pt modelId="{4B5F19B6-9CFF-41F3-9229-422398E4D15D}" type="sibTrans" cxnId="{37E5F67D-3046-4425-A0F3-826F89057D02}">
      <dgm:prSet/>
      <dgm:spPr/>
      <dgm:t>
        <a:bodyPr/>
        <a:lstStyle/>
        <a:p>
          <a:endParaRPr lang="en-US"/>
        </a:p>
      </dgm:t>
    </dgm:pt>
    <dgm:pt modelId="{056C3089-980B-4099-B26F-EB6F3F3ECECC}">
      <dgm:prSet phldrT="[Text]"/>
      <dgm:spPr/>
      <dgm:t>
        <a:bodyPr/>
        <a:lstStyle/>
        <a:p>
          <a:r>
            <a:rPr lang="en-US" dirty="0"/>
            <a:t>Non-value added activities, ineffective practices, or no longer align with the pragmatic vision	</a:t>
          </a:r>
        </a:p>
      </dgm:t>
    </dgm:pt>
    <dgm:pt modelId="{79E6485A-8CD6-488E-8833-3D27C04AEBCC}" type="parTrans" cxnId="{3D2BCA06-835C-4DF4-A237-9F125A5F3A42}">
      <dgm:prSet/>
      <dgm:spPr/>
      <dgm:t>
        <a:bodyPr/>
        <a:lstStyle/>
        <a:p>
          <a:endParaRPr lang="en-US"/>
        </a:p>
      </dgm:t>
    </dgm:pt>
    <dgm:pt modelId="{1E2F7C16-2DFD-411C-B2C2-62599BD82213}" type="sibTrans" cxnId="{3D2BCA06-835C-4DF4-A237-9F125A5F3A42}">
      <dgm:prSet/>
      <dgm:spPr/>
      <dgm:t>
        <a:bodyPr/>
        <a:lstStyle/>
        <a:p>
          <a:endParaRPr lang="en-US"/>
        </a:p>
      </dgm:t>
    </dgm:pt>
    <dgm:pt modelId="{A5262A63-48EC-456E-9D61-52388F089946}">
      <dgm:prSet phldrT="[Text]"/>
      <dgm:spPr/>
      <dgm:t>
        <a:bodyPr/>
        <a:lstStyle/>
        <a:p>
          <a:r>
            <a:rPr lang="en-US" dirty="0"/>
            <a:t>What do we need to accelerate?</a:t>
          </a:r>
        </a:p>
      </dgm:t>
    </dgm:pt>
    <dgm:pt modelId="{452534D4-136D-480F-BBC7-7BFF3EF1E07F}" type="parTrans" cxnId="{BBDAC6FD-5D78-46DC-890A-672BA43AC77F}">
      <dgm:prSet/>
      <dgm:spPr/>
      <dgm:t>
        <a:bodyPr/>
        <a:lstStyle/>
        <a:p>
          <a:endParaRPr lang="en-US"/>
        </a:p>
      </dgm:t>
    </dgm:pt>
    <dgm:pt modelId="{5B662ACC-96F0-4D8B-8F2C-6813F50172BB}" type="sibTrans" cxnId="{BBDAC6FD-5D78-46DC-890A-672BA43AC77F}">
      <dgm:prSet/>
      <dgm:spPr/>
      <dgm:t>
        <a:bodyPr/>
        <a:lstStyle/>
        <a:p>
          <a:endParaRPr lang="en-US"/>
        </a:p>
      </dgm:t>
    </dgm:pt>
    <dgm:pt modelId="{9C64AE7C-37B6-4407-AD5A-02F9E5840A50}">
      <dgm:prSet phldrT="[Text]"/>
      <dgm:spPr/>
      <dgm:t>
        <a:bodyPr/>
        <a:lstStyle/>
        <a:p>
          <a:r>
            <a:rPr lang="en-US" dirty="0"/>
            <a:t>High impact and proven practices</a:t>
          </a:r>
        </a:p>
      </dgm:t>
    </dgm:pt>
    <dgm:pt modelId="{13BED69F-0A08-481B-A232-C60C805886F9}" type="parTrans" cxnId="{95E94C50-0906-43A0-9257-255BE395687A}">
      <dgm:prSet/>
      <dgm:spPr/>
      <dgm:t>
        <a:bodyPr/>
        <a:lstStyle/>
        <a:p>
          <a:endParaRPr lang="en-US"/>
        </a:p>
      </dgm:t>
    </dgm:pt>
    <dgm:pt modelId="{197608C4-3E3A-41FD-9242-364C3ADCFB49}" type="sibTrans" cxnId="{95E94C50-0906-43A0-9257-255BE395687A}">
      <dgm:prSet/>
      <dgm:spPr/>
      <dgm:t>
        <a:bodyPr/>
        <a:lstStyle/>
        <a:p>
          <a:endParaRPr lang="en-US"/>
        </a:p>
      </dgm:t>
    </dgm:pt>
    <dgm:pt modelId="{4754C54F-4B31-4835-BF15-747B5CCC83FD}">
      <dgm:prSet phldrT="[Text]"/>
      <dgm:spPr/>
      <dgm:t>
        <a:bodyPr/>
        <a:lstStyle/>
        <a:p>
          <a:r>
            <a:rPr lang="en-US" dirty="0"/>
            <a:t>Improve Outcomes</a:t>
          </a:r>
        </a:p>
      </dgm:t>
    </dgm:pt>
    <dgm:pt modelId="{3D1BE938-EF71-419C-917B-31AE0E419E26}" type="parTrans" cxnId="{A3784F7A-F3A9-47D3-B574-835DE6F72F68}">
      <dgm:prSet/>
      <dgm:spPr/>
      <dgm:t>
        <a:bodyPr/>
        <a:lstStyle/>
        <a:p>
          <a:endParaRPr lang="en-US"/>
        </a:p>
      </dgm:t>
    </dgm:pt>
    <dgm:pt modelId="{98AAB6B5-CE4A-4D6D-8EF7-2A535150C28E}" type="sibTrans" cxnId="{A3784F7A-F3A9-47D3-B574-835DE6F72F68}">
      <dgm:prSet/>
      <dgm:spPr/>
      <dgm:t>
        <a:bodyPr/>
        <a:lstStyle/>
        <a:p>
          <a:endParaRPr lang="en-US"/>
        </a:p>
      </dgm:t>
    </dgm:pt>
    <dgm:pt modelId="{D63EBC16-56C2-4F1F-B777-9E6BE74B76DE}" type="pres">
      <dgm:prSet presAssocID="{8CB54B6E-4525-417A-A5CC-45CE09E316CF}" presName="Name0" presStyleCnt="0">
        <dgm:presLayoutVars>
          <dgm:dir/>
          <dgm:animLvl val="lvl"/>
          <dgm:resizeHandles val="exact"/>
        </dgm:presLayoutVars>
      </dgm:prSet>
      <dgm:spPr/>
    </dgm:pt>
    <dgm:pt modelId="{FD61A119-29BE-473A-ABF4-D1876575058F}" type="pres">
      <dgm:prSet presAssocID="{F8F2A1CD-3087-4C6B-BE61-A1AF18D87081}" presName="composite" presStyleCnt="0"/>
      <dgm:spPr/>
    </dgm:pt>
    <dgm:pt modelId="{3CAAD000-BD7E-4742-97E3-E23C2BE84978}" type="pres">
      <dgm:prSet presAssocID="{F8F2A1CD-3087-4C6B-BE61-A1AF18D87081}" presName="parTx" presStyleLbl="alignNode1" presStyleIdx="0" presStyleCnt="3">
        <dgm:presLayoutVars>
          <dgm:chMax val="0"/>
          <dgm:chPref val="0"/>
          <dgm:bulletEnabled val="1"/>
        </dgm:presLayoutVars>
      </dgm:prSet>
      <dgm:spPr/>
    </dgm:pt>
    <dgm:pt modelId="{4BA7AAE8-56DB-4352-B4B2-B4F4A7E801E6}" type="pres">
      <dgm:prSet presAssocID="{F8F2A1CD-3087-4C6B-BE61-A1AF18D87081}" presName="desTx" presStyleLbl="alignAccFollowNode1" presStyleIdx="0" presStyleCnt="3">
        <dgm:presLayoutVars>
          <dgm:bulletEnabled val="1"/>
        </dgm:presLayoutVars>
      </dgm:prSet>
      <dgm:spPr/>
    </dgm:pt>
    <dgm:pt modelId="{A9DE81F6-014B-45EF-9E53-53D3A04A4DD2}" type="pres">
      <dgm:prSet presAssocID="{8F4CB258-C14C-4C9B-8FC2-F5DA19DF979C}" presName="space" presStyleCnt="0"/>
      <dgm:spPr/>
    </dgm:pt>
    <dgm:pt modelId="{FA7FBF01-ACEA-4090-BBE8-FD9B2CE0978E}" type="pres">
      <dgm:prSet presAssocID="{194B7FEA-3502-4524-8B07-D5C911468B09}" presName="composite" presStyleCnt="0"/>
      <dgm:spPr/>
    </dgm:pt>
    <dgm:pt modelId="{5AD88B46-332A-4EF5-B5AC-083E66E39168}" type="pres">
      <dgm:prSet presAssocID="{194B7FEA-3502-4524-8B07-D5C911468B09}" presName="parTx" presStyleLbl="alignNode1" presStyleIdx="1" presStyleCnt="3">
        <dgm:presLayoutVars>
          <dgm:chMax val="0"/>
          <dgm:chPref val="0"/>
          <dgm:bulletEnabled val="1"/>
        </dgm:presLayoutVars>
      </dgm:prSet>
      <dgm:spPr/>
    </dgm:pt>
    <dgm:pt modelId="{6209EA93-01CC-4F30-8672-A4C52FA7960F}" type="pres">
      <dgm:prSet presAssocID="{194B7FEA-3502-4524-8B07-D5C911468B09}" presName="desTx" presStyleLbl="alignAccFollowNode1" presStyleIdx="1" presStyleCnt="3">
        <dgm:presLayoutVars>
          <dgm:bulletEnabled val="1"/>
        </dgm:presLayoutVars>
      </dgm:prSet>
      <dgm:spPr/>
    </dgm:pt>
    <dgm:pt modelId="{C0372A01-303E-4D24-8EDC-59A4522B17B2}" type="pres">
      <dgm:prSet presAssocID="{4B5F19B6-9CFF-41F3-9229-422398E4D15D}" presName="space" presStyleCnt="0"/>
      <dgm:spPr/>
    </dgm:pt>
    <dgm:pt modelId="{7BC6E588-6368-4037-84F0-39D75E826762}" type="pres">
      <dgm:prSet presAssocID="{A5262A63-48EC-456E-9D61-52388F089946}" presName="composite" presStyleCnt="0"/>
      <dgm:spPr/>
    </dgm:pt>
    <dgm:pt modelId="{250B2408-C1AD-4E52-9E3A-3DCFFBABA96B}" type="pres">
      <dgm:prSet presAssocID="{A5262A63-48EC-456E-9D61-52388F089946}" presName="parTx" presStyleLbl="alignNode1" presStyleIdx="2" presStyleCnt="3">
        <dgm:presLayoutVars>
          <dgm:chMax val="0"/>
          <dgm:chPref val="0"/>
          <dgm:bulletEnabled val="1"/>
        </dgm:presLayoutVars>
      </dgm:prSet>
      <dgm:spPr/>
    </dgm:pt>
    <dgm:pt modelId="{E019F4B2-6093-4504-8104-A40252B28F24}" type="pres">
      <dgm:prSet presAssocID="{A5262A63-48EC-456E-9D61-52388F089946}" presName="desTx" presStyleLbl="alignAccFollowNode1" presStyleIdx="2" presStyleCnt="3">
        <dgm:presLayoutVars>
          <dgm:bulletEnabled val="1"/>
        </dgm:presLayoutVars>
      </dgm:prSet>
      <dgm:spPr/>
    </dgm:pt>
  </dgm:ptLst>
  <dgm:cxnLst>
    <dgm:cxn modelId="{3D2BCA06-835C-4DF4-A237-9F125A5F3A42}" srcId="{194B7FEA-3502-4524-8B07-D5C911468B09}" destId="{056C3089-980B-4099-B26F-EB6F3F3ECECC}" srcOrd="0" destOrd="0" parTransId="{79E6485A-8CD6-488E-8833-3D27C04AEBCC}" sibTransId="{1E2F7C16-2DFD-411C-B2C2-62599BD82213}"/>
    <dgm:cxn modelId="{EB1DC020-B5CF-4A6E-A134-6F7CF9B2A2B8}" type="presOf" srcId="{4754C54F-4B31-4835-BF15-747B5CCC83FD}" destId="{4BA7AAE8-56DB-4352-B4B2-B4F4A7E801E6}" srcOrd="0" destOrd="1" presId="urn:microsoft.com/office/officeart/2005/8/layout/hList1"/>
    <dgm:cxn modelId="{82DD9A3D-85C0-486C-A39B-EE22AE59B50E}" type="presOf" srcId="{2380A70D-C37B-4420-8DBB-436B2820E294}" destId="{4BA7AAE8-56DB-4352-B4B2-B4F4A7E801E6}" srcOrd="0" destOrd="0" presId="urn:microsoft.com/office/officeart/2005/8/layout/hList1"/>
    <dgm:cxn modelId="{95E94C50-0906-43A0-9257-255BE395687A}" srcId="{A5262A63-48EC-456E-9D61-52388F089946}" destId="{9C64AE7C-37B6-4407-AD5A-02F9E5840A50}" srcOrd="0" destOrd="0" parTransId="{13BED69F-0A08-481B-A232-C60C805886F9}" sibTransId="{197608C4-3E3A-41FD-9242-364C3ADCFB49}"/>
    <dgm:cxn modelId="{15268457-5CCA-4A7A-B3CF-18F83DF92819}" type="presOf" srcId="{A5262A63-48EC-456E-9D61-52388F089946}" destId="{250B2408-C1AD-4E52-9E3A-3DCFFBABA96B}" srcOrd="0" destOrd="0" presId="urn:microsoft.com/office/officeart/2005/8/layout/hList1"/>
    <dgm:cxn modelId="{2D9CB75B-6289-4C8F-AC10-E975EAFD558E}" type="presOf" srcId="{8CB54B6E-4525-417A-A5CC-45CE09E316CF}" destId="{D63EBC16-56C2-4F1F-B777-9E6BE74B76DE}" srcOrd="0" destOrd="0" presId="urn:microsoft.com/office/officeart/2005/8/layout/hList1"/>
    <dgm:cxn modelId="{DA582562-022D-4783-B2A9-CDC5F2A047C4}" type="presOf" srcId="{9C64AE7C-37B6-4407-AD5A-02F9E5840A50}" destId="{E019F4B2-6093-4504-8104-A40252B28F24}" srcOrd="0" destOrd="0" presId="urn:microsoft.com/office/officeart/2005/8/layout/hList1"/>
    <dgm:cxn modelId="{A3784F7A-F3A9-47D3-B574-835DE6F72F68}" srcId="{F8F2A1CD-3087-4C6B-BE61-A1AF18D87081}" destId="{4754C54F-4B31-4835-BF15-747B5CCC83FD}" srcOrd="1" destOrd="0" parTransId="{3D1BE938-EF71-419C-917B-31AE0E419E26}" sibTransId="{98AAB6B5-CE4A-4D6D-8EF7-2A535150C28E}"/>
    <dgm:cxn modelId="{37E5F67D-3046-4425-A0F3-826F89057D02}" srcId="{8CB54B6E-4525-417A-A5CC-45CE09E316CF}" destId="{194B7FEA-3502-4524-8B07-D5C911468B09}" srcOrd="1" destOrd="0" parTransId="{2F1370BE-CC26-4126-BE59-A12745A6E79C}" sibTransId="{4B5F19B6-9CFF-41F3-9229-422398E4D15D}"/>
    <dgm:cxn modelId="{5BBCF88A-2D95-425C-B2FA-A7E6D1DEA34A}" type="presOf" srcId="{F8F2A1CD-3087-4C6B-BE61-A1AF18D87081}" destId="{3CAAD000-BD7E-4742-97E3-E23C2BE84978}" srcOrd="0" destOrd="0" presId="urn:microsoft.com/office/officeart/2005/8/layout/hList1"/>
    <dgm:cxn modelId="{2CFED893-BB23-48C0-95D7-45DF589D367F}" srcId="{8CB54B6E-4525-417A-A5CC-45CE09E316CF}" destId="{F8F2A1CD-3087-4C6B-BE61-A1AF18D87081}" srcOrd="0" destOrd="0" parTransId="{78101FCE-E84F-48AD-9444-8878B37C1C9E}" sibTransId="{8F4CB258-C14C-4C9B-8FC2-F5DA19DF979C}"/>
    <dgm:cxn modelId="{12A1A3A6-84E9-443C-B9B0-9F399279E2B0}" type="presOf" srcId="{056C3089-980B-4099-B26F-EB6F3F3ECECC}" destId="{6209EA93-01CC-4F30-8672-A4C52FA7960F}" srcOrd="0" destOrd="0" presId="urn:microsoft.com/office/officeart/2005/8/layout/hList1"/>
    <dgm:cxn modelId="{545F2BC1-94CB-45E4-9D9E-AAE3069B39F0}" srcId="{F8F2A1CD-3087-4C6B-BE61-A1AF18D87081}" destId="{2380A70D-C37B-4420-8DBB-436B2820E294}" srcOrd="0" destOrd="0" parTransId="{55071EB0-EE2D-4EDD-9E35-7D34BABD52B5}" sibTransId="{AE1C0356-F892-4E2D-833A-1810DA8B332C}"/>
    <dgm:cxn modelId="{27BB91CE-DF77-4907-944A-25C92294208D}" type="presOf" srcId="{194B7FEA-3502-4524-8B07-D5C911468B09}" destId="{5AD88B46-332A-4EF5-B5AC-083E66E39168}" srcOrd="0" destOrd="0" presId="urn:microsoft.com/office/officeart/2005/8/layout/hList1"/>
    <dgm:cxn modelId="{BBDAC6FD-5D78-46DC-890A-672BA43AC77F}" srcId="{8CB54B6E-4525-417A-A5CC-45CE09E316CF}" destId="{A5262A63-48EC-456E-9D61-52388F089946}" srcOrd="2" destOrd="0" parTransId="{452534D4-136D-480F-BBC7-7BFF3EF1E07F}" sibTransId="{5B662ACC-96F0-4D8B-8F2C-6813F50172BB}"/>
    <dgm:cxn modelId="{AF81A60A-028D-4FD4-AE22-E77EE1D65889}" type="presParOf" srcId="{D63EBC16-56C2-4F1F-B777-9E6BE74B76DE}" destId="{FD61A119-29BE-473A-ABF4-D1876575058F}" srcOrd="0" destOrd="0" presId="urn:microsoft.com/office/officeart/2005/8/layout/hList1"/>
    <dgm:cxn modelId="{EE997DFA-F391-4DE3-AC75-6F79AC70339B}" type="presParOf" srcId="{FD61A119-29BE-473A-ABF4-D1876575058F}" destId="{3CAAD000-BD7E-4742-97E3-E23C2BE84978}" srcOrd="0" destOrd="0" presId="urn:microsoft.com/office/officeart/2005/8/layout/hList1"/>
    <dgm:cxn modelId="{4D3A8CBB-DC7D-46E4-B102-91320DFBDC93}" type="presParOf" srcId="{FD61A119-29BE-473A-ABF4-D1876575058F}" destId="{4BA7AAE8-56DB-4352-B4B2-B4F4A7E801E6}" srcOrd="1" destOrd="0" presId="urn:microsoft.com/office/officeart/2005/8/layout/hList1"/>
    <dgm:cxn modelId="{D1F33B03-90B7-4681-939A-B36D57E4D1DB}" type="presParOf" srcId="{D63EBC16-56C2-4F1F-B777-9E6BE74B76DE}" destId="{A9DE81F6-014B-45EF-9E53-53D3A04A4DD2}" srcOrd="1" destOrd="0" presId="urn:microsoft.com/office/officeart/2005/8/layout/hList1"/>
    <dgm:cxn modelId="{32223682-32F5-4135-9F7F-CB6F9DE85959}" type="presParOf" srcId="{D63EBC16-56C2-4F1F-B777-9E6BE74B76DE}" destId="{FA7FBF01-ACEA-4090-BBE8-FD9B2CE0978E}" srcOrd="2" destOrd="0" presId="urn:microsoft.com/office/officeart/2005/8/layout/hList1"/>
    <dgm:cxn modelId="{49B02E48-2288-4AC0-B5A9-00CD50992047}" type="presParOf" srcId="{FA7FBF01-ACEA-4090-BBE8-FD9B2CE0978E}" destId="{5AD88B46-332A-4EF5-B5AC-083E66E39168}" srcOrd="0" destOrd="0" presId="urn:microsoft.com/office/officeart/2005/8/layout/hList1"/>
    <dgm:cxn modelId="{D21EF681-43F0-453C-AFEE-56C435645F98}" type="presParOf" srcId="{FA7FBF01-ACEA-4090-BBE8-FD9B2CE0978E}" destId="{6209EA93-01CC-4F30-8672-A4C52FA7960F}" srcOrd="1" destOrd="0" presId="urn:microsoft.com/office/officeart/2005/8/layout/hList1"/>
    <dgm:cxn modelId="{2349E9CA-E974-4C87-AD64-DD0ECD1F625D}" type="presParOf" srcId="{D63EBC16-56C2-4F1F-B777-9E6BE74B76DE}" destId="{C0372A01-303E-4D24-8EDC-59A4522B17B2}" srcOrd="3" destOrd="0" presId="urn:microsoft.com/office/officeart/2005/8/layout/hList1"/>
    <dgm:cxn modelId="{26341A48-7479-4EC2-A265-BBAA0D4870F8}" type="presParOf" srcId="{D63EBC16-56C2-4F1F-B777-9E6BE74B76DE}" destId="{7BC6E588-6368-4037-84F0-39D75E826762}" srcOrd="4" destOrd="0" presId="urn:microsoft.com/office/officeart/2005/8/layout/hList1"/>
    <dgm:cxn modelId="{DF71CCEF-F858-493F-9F1B-8E5DF162A77F}" type="presParOf" srcId="{7BC6E588-6368-4037-84F0-39D75E826762}" destId="{250B2408-C1AD-4E52-9E3A-3DCFFBABA96B}" srcOrd="0" destOrd="0" presId="urn:microsoft.com/office/officeart/2005/8/layout/hList1"/>
    <dgm:cxn modelId="{454F6EC9-E86E-43BA-A8AF-04F08FCB6720}" type="presParOf" srcId="{7BC6E588-6368-4037-84F0-39D75E826762}" destId="{E019F4B2-6093-4504-8104-A40252B28F2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A02F5A-1F96-423B-AADF-F6908EC9A2E5}" type="doc">
      <dgm:prSet loTypeId="urn:microsoft.com/office/officeart/2005/8/layout/cycle2" loCatId="cycle" qsTypeId="urn:microsoft.com/office/officeart/2005/8/quickstyle/simple5" qsCatId="simple" csTypeId="urn:microsoft.com/office/officeart/2005/8/colors/accent1_3" csCatId="accent1" phldr="1"/>
      <dgm:spPr/>
      <dgm:t>
        <a:bodyPr/>
        <a:lstStyle/>
        <a:p>
          <a:endParaRPr lang="en-US"/>
        </a:p>
      </dgm:t>
    </dgm:pt>
    <dgm:pt modelId="{C9EC7B58-BF32-4338-8703-DA449C939EB6}">
      <dgm:prSet phldrT="[Text]"/>
      <dgm:spPr/>
      <dgm:t>
        <a:bodyPr/>
        <a:lstStyle/>
        <a:p>
          <a:r>
            <a:rPr lang="en-US" dirty="0"/>
            <a:t>1. Make Sense</a:t>
          </a:r>
        </a:p>
      </dgm:t>
    </dgm:pt>
    <dgm:pt modelId="{BD25FE9E-D057-4E8A-BDB6-716EE1FDE517}" type="parTrans" cxnId="{45FE0D3F-E66C-4102-8065-A98FDBEA21F1}">
      <dgm:prSet/>
      <dgm:spPr/>
      <dgm:t>
        <a:bodyPr/>
        <a:lstStyle/>
        <a:p>
          <a:endParaRPr lang="en-US"/>
        </a:p>
      </dgm:t>
    </dgm:pt>
    <dgm:pt modelId="{6DCA7580-C21F-427B-BCF3-9D3AE709BBC0}" type="sibTrans" cxnId="{45FE0D3F-E66C-4102-8065-A98FDBEA21F1}">
      <dgm:prSet/>
      <dgm:spPr/>
      <dgm:t>
        <a:bodyPr/>
        <a:lstStyle/>
        <a:p>
          <a:endParaRPr lang="en-US"/>
        </a:p>
      </dgm:t>
    </dgm:pt>
    <dgm:pt modelId="{576AA52A-4B0A-4888-A7C0-F8716CE0FADF}">
      <dgm:prSet phldrT="[Text]"/>
      <dgm:spPr/>
      <dgm:t>
        <a:bodyPr/>
        <a:lstStyle/>
        <a:p>
          <a:r>
            <a:rPr lang="en-US" dirty="0"/>
            <a:t>2. Make Choices</a:t>
          </a:r>
        </a:p>
      </dgm:t>
    </dgm:pt>
    <dgm:pt modelId="{7F12F980-6690-408C-92E8-BB2F5ACF7DFD}" type="parTrans" cxnId="{90694243-B738-4BBC-A2F0-F1C5B674CFD3}">
      <dgm:prSet/>
      <dgm:spPr/>
      <dgm:t>
        <a:bodyPr/>
        <a:lstStyle/>
        <a:p>
          <a:endParaRPr lang="en-US"/>
        </a:p>
      </dgm:t>
    </dgm:pt>
    <dgm:pt modelId="{186005B5-B675-4A99-801F-FBA1809BFF79}" type="sibTrans" cxnId="{90694243-B738-4BBC-A2F0-F1C5B674CFD3}">
      <dgm:prSet/>
      <dgm:spPr/>
      <dgm:t>
        <a:bodyPr/>
        <a:lstStyle/>
        <a:p>
          <a:endParaRPr lang="en-US"/>
        </a:p>
      </dgm:t>
    </dgm:pt>
    <dgm:pt modelId="{B0EEED55-9FD9-4188-85E2-E1E7D51C553E}">
      <dgm:prSet phldrT="[Text]"/>
      <dgm:spPr/>
      <dgm:t>
        <a:bodyPr/>
        <a:lstStyle/>
        <a:p>
          <a:r>
            <a:rPr lang="en-US" dirty="0"/>
            <a:t>3. Make Things Happen</a:t>
          </a:r>
        </a:p>
      </dgm:t>
    </dgm:pt>
    <dgm:pt modelId="{74D25E80-410F-4DCC-A71F-BFE81507B825}" type="parTrans" cxnId="{7AFB92AF-A4A8-4D3F-91DA-ABA941B2F66B}">
      <dgm:prSet/>
      <dgm:spPr/>
      <dgm:t>
        <a:bodyPr/>
        <a:lstStyle/>
        <a:p>
          <a:endParaRPr lang="en-US"/>
        </a:p>
      </dgm:t>
    </dgm:pt>
    <dgm:pt modelId="{C2203124-FCE8-4B4F-A0CD-B7BDEC7F1286}" type="sibTrans" cxnId="{7AFB92AF-A4A8-4D3F-91DA-ABA941B2F66B}">
      <dgm:prSet/>
      <dgm:spPr/>
      <dgm:t>
        <a:bodyPr/>
        <a:lstStyle/>
        <a:p>
          <a:endParaRPr lang="en-US"/>
        </a:p>
      </dgm:t>
    </dgm:pt>
    <dgm:pt modelId="{48B5F83E-7173-429D-9F3D-22283B510363}">
      <dgm:prSet phldrT="[Text]"/>
      <dgm:spPr/>
      <dgm:t>
        <a:bodyPr/>
        <a:lstStyle/>
        <a:p>
          <a:r>
            <a:rPr lang="en-US" dirty="0"/>
            <a:t>4. Make Revisions</a:t>
          </a:r>
        </a:p>
      </dgm:t>
    </dgm:pt>
    <dgm:pt modelId="{D04C4714-EF62-4CB0-9AD9-4DFE5BA1BBB7}" type="parTrans" cxnId="{628C87AE-7FD3-43C7-9AA5-EE60AF037ED5}">
      <dgm:prSet/>
      <dgm:spPr/>
      <dgm:t>
        <a:bodyPr/>
        <a:lstStyle/>
        <a:p>
          <a:endParaRPr lang="en-US"/>
        </a:p>
      </dgm:t>
    </dgm:pt>
    <dgm:pt modelId="{0D10D71D-9738-4249-90F2-8B43DE41FAC1}" type="sibTrans" cxnId="{628C87AE-7FD3-43C7-9AA5-EE60AF037ED5}">
      <dgm:prSet/>
      <dgm:spPr/>
      <dgm:t>
        <a:bodyPr/>
        <a:lstStyle/>
        <a:p>
          <a:endParaRPr lang="en-US"/>
        </a:p>
      </dgm:t>
    </dgm:pt>
    <dgm:pt modelId="{551015E9-3E34-452C-B25F-3C71E178103A}" type="pres">
      <dgm:prSet presAssocID="{2EA02F5A-1F96-423B-AADF-F6908EC9A2E5}" presName="cycle" presStyleCnt="0">
        <dgm:presLayoutVars>
          <dgm:dir/>
          <dgm:resizeHandles val="exact"/>
        </dgm:presLayoutVars>
      </dgm:prSet>
      <dgm:spPr/>
    </dgm:pt>
    <dgm:pt modelId="{FDB6E94A-4EBA-4E69-BCD8-28BC2399FB48}" type="pres">
      <dgm:prSet presAssocID="{C9EC7B58-BF32-4338-8703-DA449C939EB6}" presName="node" presStyleLbl="node1" presStyleIdx="0" presStyleCnt="4">
        <dgm:presLayoutVars>
          <dgm:bulletEnabled val="1"/>
        </dgm:presLayoutVars>
      </dgm:prSet>
      <dgm:spPr/>
    </dgm:pt>
    <dgm:pt modelId="{098A98AB-1DD9-4ABD-A43A-A61A61D3D419}" type="pres">
      <dgm:prSet presAssocID="{6DCA7580-C21F-427B-BCF3-9D3AE709BBC0}" presName="sibTrans" presStyleLbl="sibTrans2D1" presStyleIdx="0" presStyleCnt="4"/>
      <dgm:spPr/>
    </dgm:pt>
    <dgm:pt modelId="{CC1F9091-1354-4A19-8F32-3299BC0BC878}" type="pres">
      <dgm:prSet presAssocID="{6DCA7580-C21F-427B-BCF3-9D3AE709BBC0}" presName="connectorText" presStyleLbl="sibTrans2D1" presStyleIdx="0" presStyleCnt="4"/>
      <dgm:spPr/>
    </dgm:pt>
    <dgm:pt modelId="{4178B2F4-3D7D-41C8-AD65-C341D6E9B0CE}" type="pres">
      <dgm:prSet presAssocID="{576AA52A-4B0A-4888-A7C0-F8716CE0FADF}" presName="node" presStyleLbl="node1" presStyleIdx="1" presStyleCnt="4">
        <dgm:presLayoutVars>
          <dgm:bulletEnabled val="1"/>
        </dgm:presLayoutVars>
      </dgm:prSet>
      <dgm:spPr/>
    </dgm:pt>
    <dgm:pt modelId="{6A810506-88C4-4C1F-B588-83840E8EC17C}" type="pres">
      <dgm:prSet presAssocID="{186005B5-B675-4A99-801F-FBA1809BFF79}" presName="sibTrans" presStyleLbl="sibTrans2D1" presStyleIdx="1" presStyleCnt="4"/>
      <dgm:spPr/>
    </dgm:pt>
    <dgm:pt modelId="{AFF0891D-DE10-4A95-83E2-145A3A760B5F}" type="pres">
      <dgm:prSet presAssocID="{186005B5-B675-4A99-801F-FBA1809BFF79}" presName="connectorText" presStyleLbl="sibTrans2D1" presStyleIdx="1" presStyleCnt="4"/>
      <dgm:spPr/>
    </dgm:pt>
    <dgm:pt modelId="{8A60E0F7-B749-436F-A487-B48CD9485EE5}" type="pres">
      <dgm:prSet presAssocID="{B0EEED55-9FD9-4188-85E2-E1E7D51C553E}" presName="node" presStyleLbl="node1" presStyleIdx="2" presStyleCnt="4">
        <dgm:presLayoutVars>
          <dgm:bulletEnabled val="1"/>
        </dgm:presLayoutVars>
      </dgm:prSet>
      <dgm:spPr/>
    </dgm:pt>
    <dgm:pt modelId="{9D5E2D25-F64C-4A90-9539-BC4B3642D266}" type="pres">
      <dgm:prSet presAssocID="{C2203124-FCE8-4B4F-A0CD-B7BDEC7F1286}" presName="sibTrans" presStyleLbl="sibTrans2D1" presStyleIdx="2" presStyleCnt="4"/>
      <dgm:spPr/>
    </dgm:pt>
    <dgm:pt modelId="{85FC92BC-C48B-4BA3-94F2-05386CA92B72}" type="pres">
      <dgm:prSet presAssocID="{C2203124-FCE8-4B4F-A0CD-B7BDEC7F1286}" presName="connectorText" presStyleLbl="sibTrans2D1" presStyleIdx="2" presStyleCnt="4"/>
      <dgm:spPr/>
    </dgm:pt>
    <dgm:pt modelId="{94972685-0081-46E4-9BDD-2C4E4216411A}" type="pres">
      <dgm:prSet presAssocID="{48B5F83E-7173-429D-9F3D-22283B510363}" presName="node" presStyleLbl="node1" presStyleIdx="3" presStyleCnt="4">
        <dgm:presLayoutVars>
          <dgm:bulletEnabled val="1"/>
        </dgm:presLayoutVars>
      </dgm:prSet>
      <dgm:spPr/>
    </dgm:pt>
    <dgm:pt modelId="{A864DA66-6D38-468F-A68E-03783088DB0E}" type="pres">
      <dgm:prSet presAssocID="{0D10D71D-9738-4249-90F2-8B43DE41FAC1}" presName="sibTrans" presStyleLbl="sibTrans2D1" presStyleIdx="3" presStyleCnt="4"/>
      <dgm:spPr/>
    </dgm:pt>
    <dgm:pt modelId="{55DEF39A-997B-45A6-8ABB-A461A44C0CC6}" type="pres">
      <dgm:prSet presAssocID="{0D10D71D-9738-4249-90F2-8B43DE41FAC1}" presName="connectorText" presStyleLbl="sibTrans2D1" presStyleIdx="3" presStyleCnt="4"/>
      <dgm:spPr/>
    </dgm:pt>
  </dgm:ptLst>
  <dgm:cxnLst>
    <dgm:cxn modelId="{DE774517-BE84-4E29-A1BA-C0DE607DCF26}" type="presOf" srcId="{6DCA7580-C21F-427B-BCF3-9D3AE709BBC0}" destId="{CC1F9091-1354-4A19-8F32-3299BC0BC878}" srcOrd="1" destOrd="0" presId="urn:microsoft.com/office/officeart/2005/8/layout/cycle2"/>
    <dgm:cxn modelId="{9FCBF41B-F839-4E4A-A1F9-A1597E089D3B}" type="presOf" srcId="{B0EEED55-9FD9-4188-85E2-E1E7D51C553E}" destId="{8A60E0F7-B749-436F-A487-B48CD9485EE5}" srcOrd="0" destOrd="0" presId="urn:microsoft.com/office/officeart/2005/8/layout/cycle2"/>
    <dgm:cxn modelId="{B5BCC42A-C211-4B44-8254-81FA5375DD66}" type="presOf" srcId="{C2203124-FCE8-4B4F-A0CD-B7BDEC7F1286}" destId="{9D5E2D25-F64C-4A90-9539-BC4B3642D266}" srcOrd="0" destOrd="0" presId="urn:microsoft.com/office/officeart/2005/8/layout/cycle2"/>
    <dgm:cxn modelId="{3558782E-0F5C-4815-B7AE-5221C49600B4}" type="presOf" srcId="{576AA52A-4B0A-4888-A7C0-F8716CE0FADF}" destId="{4178B2F4-3D7D-41C8-AD65-C341D6E9B0CE}" srcOrd="0" destOrd="0" presId="urn:microsoft.com/office/officeart/2005/8/layout/cycle2"/>
    <dgm:cxn modelId="{45FE0D3F-E66C-4102-8065-A98FDBEA21F1}" srcId="{2EA02F5A-1F96-423B-AADF-F6908EC9A2E5}" destId="{C9EC7B58-BF32-4338-8703-DA449C939EB6}" srcOrd="0" destOrd="0" parTransId="{BD25FE9E-D057-4E8A-BDB6-716EE1FDE517}" sibTransId="{6DCA7580-C21F-427B-BCF3-9D3AE709BBC0}"/>
    <dgm:cxn modelId="{DB568841-215D-4331-8BA2-D94303458917}" type="presOf" srcId="{2EA02F5A-1F96-423B-AADF-F6908EC9A2E5}" destId="{551015E9-3E34-452C-B25F-3C71E178103A}" srcOrd="0" destOrd="0" presId="urn:microsoft.com/office/officeart/2005/8/layout/cycle2"/>
    <dgm:cxn modelId="{90694243-B738-4BBC-A2F0-F1C5B674CFD3}" srcId="{2EA02F5A-1F96-423B-AADF-F6908EC9A2E5}" destId="{576AA52A-4B0A-4888-A7C0-F8716CE0FADF}" srcOrd="1" destOrd="0" parTransId="{7F12F980-6690-408C-92E8-BB2F5ACF7DFD}" sibTransId="{186005B5-B675-4A99-801F-FBA1809BFF79}"/>
    <dgm:cxn modelId="{B81AD36F-3B5C-4177-887F-23AB76A2513F}" type="presOf" srcId="{0D10D71D-9738-4249-90F2-8B43DE41FAC1}" destId="{55DEF39A-997B-45A6-8ABB-A461A44C0CC6}" srcOrd="1" destOrd="0" presId="urn:microsoft.com/office/officeart/2005/8/layout/cycle2"/>
    <dgm:cxn modelId="{4D689280-0431-485C-B7F4-CF747080F709}" type="presOf" srcId="{C2203124-FCE8-4B4F-A0CD-B7BDEC7F1286}" destId="{85FC92BC-C48B-4BA3-94F2-05386CA92B72}" srcOrd="1" destOrd="0" presId="urn:microsoft.com/office/officeart/2005/8/layout/cycle2"/>
    <dgm:cxn modelId="{4951598D-2990-451D-8262-1E8BE5560F0D}" type="presOf" srcId="{186005B5-B675-4A99-801F-FBA1809BFF79}" destId="{6A810506-88C4-4C1F-B588-83840E8EC17C}" srcOrd="0" destOrd="0" presId="urn:microsoft.com/office/officeart/2005/8/layout/cycle2"/>
    <dgm:cxn modelId="{54318595-BA69-4576-B992-1D8280C5AC69}" type="presOf" srcId="{186005B5-B675-4A99-801F-FBA1809BFF79}" destId="{AFF0891D-DE10-4A95-83E2-145A3A760B5F}" srcOrd="1" destOrd="0" presId="urn:microsoft.com/office/officeart/2005/8/layout/cycle2"/>
    <dgm:cxn modelId="{628C87AE-7FD3-43C7-9AA5-EE60AF037ED5}" srcId="{2EA02F5A-1F96-423B-AADF-F6908EC9A2E5}" destId="{48B5F83E-7173-429D-9F3D-22283B510363}" srcOrd="3" destOrd="0" parTransId="{D04C4714-EF62-4CB0-9AD9-4DFE5BA1BBB7}" sibTransId="{0D10D71D-9738-4249-90F2-8B43DE41FAC1}"/>
    <dgm:cxn modelId="{7AFB92AF-A4A8-4D3F-91DA-ABA941B2F66B}" srcId="{2EA02F5A-1F96-423B-AADF-F6908EC9A2E5}" destId="{B0EEED55-9FD9-4188-85E2-E1E7D51C553E}" srcOrd="2" destOrd="0" parTransId="{74D25E80-410F-4DCC-A71F-BFE81507B825}" sibTransId="{C2203124-FCE8-4B4F-A0CD-B7BDEC7F1286}"/>
    <dgm:cxn modelId="{71A812CE-7FE8-4A0C-849C-2A5336E15CE6}" type="presOf" srcId="{6DCA7580-C21F-427B-BCF3-9D3AE709BBC0}" destId="{098A98AB-1DD9-4ABD-A43A-A61A61D3D419}" srcOrd="0" destOrd="0" presId="urn:microsoft.com/office/officeart/2005/8/layout/cycle2"/>
    <dgm:cxn modelId="{1CD78AD1-326A-474F-87AD-EEF86BE4EC22}" type="presOf" srcId="{48B5F83E-7173-429D-9F3D-22283B510363}" destId="{94972685-0081-46E4-9BDD-2C4E4216411A}" srcOrd="0" destOrd="0" presId="urn:microsoft.com/office/officeart/2005/8/layout/cycle2"/>
    <dgm:cxn modelId="{085C32E5-6D4F-438A-90BD-2EFCA4CCAD30}" type="presOf" srcId="{C9EC7B58-BF32-4338-8703-DA449C939EB6}" destId="{FDB6E94A-4EBA-4E69-BCD8-28BC2399FB48}" srcOrd="0" destOrd="0" presId="urn:microsoft.com/office/officeart/2005/8/layout/cycle2"/>
    <dgm:cxn modelId="{3A6758E8-9581-4EA3-994B-35C932549CDE}" type="presOf" srcId="{0D10D71D-9738-4249-90F2-8B43DE41FAC1}" destId="{A864DA66-6D38-468F-A68E-03783088DB0E}" srcOrd="0" destOrd="0" presId="urn:microsoft.com/office/officeart/2005/8/layout/cycle2"/>
    <dgm:cxn modelId="{273CAB99-7598-4B76-86E4-381EB0527B3E}" type="presParOf" srcId="{551015E9-3E34-452C-B25F-3C71E178103A}" destId="{FDB6E94A-4EBA-4E69-BCD8-28BC2399FB48}" srcOrd="0" destOrd="0" presId="urn:microsoft.com/office/officeart/2005/8/layout/cycle2"/>
    <dgm:cxn modelId="{931FDA6D-F180-4452-B022-5D5CE0D692C8}" type="presParOf" srcId="{551015E9-3E34-452C-B25F-3C71E178103A}" destId="{098A98AB-1DD9-4ABD-A43A-A61A61D3D419}" srcOrd="1" destOrd="0" presId="urn:microsoft.com/office/officeart/2005/8/layout/cycle2"/>
    <dgm:cxn modelId="{11F1263A-3F15-426A-9217-15A7FD93ECAB}" type="presParOf" srcId="{098A98AB-1DD9-4ABD-A43A-A61A61D3D419}" destId="{CC1F9091-1354-4A19-8F32-3299BC0BC878}" srcOrd="0" destOrd="0" presId="urn:microsoft.com/office/officeart/2005/8/layout/cycle2"/>
    <dgm:cxn modelId="{CC8717B2-EAA0-44CA-BA64-0F67465E09CD}" type="presParOf" srcId="{551015E9-3E34-452C-B25F-3C71E178103A}" destId="{4178B2F4-3D7D-41C8-AD65-C341D6E9B0CE}" srcOrd="2" destOrd="0" presId="urn:microsoft.com/office/officeart/2005/8/layout/cycle2"/>
    <dgm:cxn modelId="{FBD7AADE-641D-4B26-BDEA-2A5DA7F67912}" type="presParOf" srcId="{551015E9-3E34-452C-B25F-3C71E178103A}" destId="{6A810506-88C4-4C1F-B588-83840E8EC17C}" srcOrd="3" destOrd="0" presId="urn:microsoft.com/office/officeart/2005/8/layout/cycle2"/>
    <dgm:cxn modelId="{0230BFD0-5E55-4E50-AC90-739719A39F43}" type="presParOf" srcId="{6A810506-88C4-4C1F-B588-83840E8EC17C}" destId="{AFF0891D-DE10-4A95-83E2-145A3A760B5F}" srcOrd="0" destOrd="0" presId="urn:microsoft.com/office/officeart/2005/8/layout/cycle2"/>
    <dgm:cxn modelId="{15EB18FD-66E6-4B78-95E8-2253E743BD63}" type="presParOf" srcId="{551015E9-3E34-452C-B25F-3C71E178103A}" destId="{8A60E0F7-B749-436F-A487-B48CD9485EE5}" srcOrd="4" destOrd="0" presId="urn:microsoft.com/office/officeart/2005/8/layout/cycle2"/>
    <dgm:cxn modelId="{01F3A248-F1C3-43F2-B352-05F30913EA34}" type="presParOf" srcId="{551015E9-3E34-452C-B25F-3C71E178103A}" destId="{9D5E2D25-F64C-4A90-9539-BC4B3642D266}" srcOrd="5" destOrd="0" presId="urn:microsoft.com/office/officeart/2005/8/layout/cycle2"/>
    <dgm:cxn modelId="{6216C466-97B0-465D-AE9B-430D4EA8CCB8}" type="presParOf" srcId="{9D5E2D25-F64C-4A90-9539-BC4B3642D266}" destId="{85FC92BC-C48B-4BA3-94F2-05386CA92B72}" srcOrd="0" destOrd="0" presId="urn:microsoft.com/office/officeart/2005/8/layout/cycle2"/>
    <dgm:cxn modelId="{C691F0E0-3CCA-48FA-82B6-701ED207BBC9}" type="presParOf" srcId="{551015E9-3E34-452C-B25F-3C71E178103A}" destId="{94972685-0081-46E4-9BDD-2C4E4216411A}" srcOrd="6" destOrd="0" presId="urn:microsoft.com/office/officeart/2005/8/layout/cycle2"/>
    <dgm:cxn modelId="{6D3E1477-382C-4B8E-80D1-59BFF262536E}" type="presParOf" srcId="{551015E9-3E34-452C-B25F-3C71E178103A}" destId="{A864DA66-6D38-468F-A68E-03783088DB0E}" srcOrd="7" destOrd="0" presId="urn:microsoft.com/office/officeart/2005/8/layout/cycle2"/>
    <dgm:cxn modelId="{6FEFB90E-00A4-4F67-94FC-88D41F08D05B}" type="presParOf" srcId="{A864DA66-6D38-468F-A68E-03783088DB0E}" destId="{55DEF39A-997B-45A6-8ABB-A461A44C0CC6}"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6B92A1-2FB7-4713-A90D-8620776C2CC9}"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3DE06CB7-217C-4ECF-B6AE-CAC31C880E6B}">
      <dgm:prSet phldrT="[Text]"/>
      <dgm:spPr/>
      <dgm:t>
        <a:bodyPr/>
        <a:lstStyle/>
        <a:p>
          <a:r>
            <a:rPr lang="en-US" dirty="0"/>
            <a:t>Preparing for the Future</a:t>
          </a:r>
        </a:p>
      </dgm:t>
    </dgm:pt>
    <dgm:pt modelId="{11645DA7-40D8-495C-9A79-626AC7D90466}" type="parTrans" cxnId="{136BDEAA-D635-427D-99AA-B6D782D1C152}">
      <dgm:prSet/>
      <dgm:spPr/>
      <dgm:t>
        <a:bodyPr/>
        <a:lstStyle/>
        <a:p>
          <a:endParaRPr lang="en-US"/>
        </a:p>
      </dgm:t>
    </dgm:pt>
    <dgm:pt modelId="{4974B9D4-D540-4817-BC1A-3D208588905C}" type="sibTrans" cxnId="{136BDEAA-D635-427D-99AA-B6D782D1C152}">
      <dgm:prSet/>
      <dgm:spPr/>
      <dgm:t>
        <a:bodyPr/>
        <a:lstStyle/>
        <a:p>
          <a:endParaRPr lang="en-US"/>
        </a:p>
      </dgm:t>
    </dgm:pt>
    <dgm:pt modelId="{4B4FA190-6AC9-4F28-B590-A90FBB674BDF}">
      <dgm:prSet phldrT="[Text]"/>
      <dgm:spPr/>
      <dgm:t>
        <a:bodyPr/>
        <a:lstStyle/>
        <a:p>
          <a:r>
            <a:rPr lang="en-US" dirty="0"/>
            <a:t>Driving Enrollment</a:t>
          </a:r>
        </a:p>
      </dgm:t>
    </dgm:pt>
    <dgm:pt modelId="{1B86902E-8964-40FB-B1C5-65D3C7F6287F}" type="parTrans" cxnId="{871588E0-A14C-4274-B151-95F37BB13FBC}">
      <dgm:prSet/>
      <dgm:spPr/>
      <dgm:t>
        <a:bodyPr/>
        <a:lstStyle/>
        <a:p>
          <a:endParaRPr lang="en-US"/>
        </a:p>
      </dgm:t>
    </dgm:pt>
    <dgm:pt modelId="{7F3F0DC1-F34C-41F7-8EA0-3D5383A9D4BE}" type="sibTrans" cxnId="{871588E0-A14C-4274-B151-95F37BB13FBC}">
      <dgm:prSet/>
      <dgm:spPr/>
      <dgm:t>
        <a:bodyPr/>
        <a:lstStyle/>
        <a:p>
          <a:endParaRPr lang="en-US"/>
        </a:p>
      </dgm:t>
    </dgm:pt>
    <dgm:pt modelId="{CFDFFAA4-494F-43DA-B993-C2EFEC69B9AA}">
      <dgm:prSet phldrT="[Text]"/>
      <dgm:spPr/>
      <dgm:t>
        <a:bodyPr/>
        <a:lstStyle/>
        <a:p>
          <a:r>
            <a:rPr lang="en-US" dirty="0"/>
            <a:t>Advancing Social Justice and Anti-Racism</a:t>
          </a:r>
        </a:p>
      </dgm:t>
    </dgm:pt>
    <dgm:pt modelId="{2E2ECF08-E291-4B3A-960A-D8003BB51C24}" type="parTrans" cxnId="{FF26AE62-8BC8-45AB-B452-3CC148C4C5B7}">
      <dgm:prSet/>
      <dgm:spPr/>
      <dgm:t>
        <a:bodyPr/>
        <a:lstStyle/>
        <a:p>
          <a:endParaRPr lang="en-US"/>
        </a:p>
      </dgm:t>
    </dgm:pt>
    <dgm:pt modelId="{A59214CE-6442-467D-8FA9-751675094069}" type="sibTrans" cxnId="{FF26AE62-8BC8-45AB-B452-3CC148C4C5B7}">
      <dgm:prSet/>
      <dgm:spPr/>
      <dgm:t>
        <a:bodyPr/>
        <a:lstStyle/>
        <a:p>
          <a:endParaRPr lang="en-US"/>
        </a:p>
      </dgm:t>
    </dgm:pt>
    <dgm:pt modelId="{44336A4C-016B-4345-BDAF-C23C8CD5DD81}">
      <dgm:prSet phldrT="[Text]"/>
      <dgm:spPr/>
      <dgm:t>
        <a:bodyPr/>
        <a:lstStyle/>
        <a:p>
          <a:r>
            <a:rPr lang="en-US" dirty="0"/>
            <a:t>Engaging Our  Community and Expanding Our Reach </a:t>
          </a:r>
        </a:p>
      </dgm:t>
    </dgm:pt>
    <dgm:pt modelId="{9BD63A7F-87F5-4869-AAFC-18DE37AAAA81}" type="parTrans" cxnId="{1431DA2F-D5EE-4E2D-9AF7-48FE8D84D1BF}">
      <dgm:prSet/>
      <dgm:spPr/>
      <dgm:t>
        <a:bodyPr/>
        <a:lstStyle/>
        <a:p>
          <a:endParaRPr lang="en-US"/>
        </a:p>
      </dgm:t>
    </dgm:pt>
    <dgm:pt modelId="{B8D891CB-B3A5-4F1F-860E-A405A67D4B68}" type="sibTrans" cxnId="{1431DA2F-D5EE-4E2D-9AF7-48FE8D84D1BF}">
      <dgm:prSet/>
      <dgm:spPr/>
      <dgm:t>
        <a:bodyPr/>
        <a:lstStyle/>
        <a:p>
          <a:endParaRPr lang="en-US"/>
        </a:p>
      </dgm:t>
    </dgm:pt>
    <dgm:pt modelId="{FD249407-06FF-4104-8EA1-0086FF9F512B}">
      <dgm:prSet phldrT="[Text]"/>
      <dgm:spPr/>
      <dgm:t>
        <a:bodyPr/>
        <a:lstStyle/>
        <a:p>
          <a:r>
            <a:rPr lang="en-US" dirty="0"/>
            <a:t>Ensuring Student Success</a:t>
          </a:r>
        </a:p>
      </dgm:t>
    </dgm:pt>
    <dgm:pt modelId="{A18141B3-55DB-4192-9ADD-EA4ECCE2B9A0}" type="parTrans" cxnId="{8162349A-7639-4D4C-9BAA-ABC86F17C9A1}">
      <dgm:prSet/>
      <dgm:spPr/>
      <dgm:t>
        <a:bodyPr/>
        <a:lstStyle/>
        <a:p>
          <a:endParaRPr lang="en-US"/>
        </a:p>
      </dgm:t>
    </dgm:pt>
    <dgm:pt modelId="{F6BF791F-A02E-4B2B-89FC-ACF11B3F3F2A}" type="sibTrans" cxnId="{8162349A-7639-4D4C-9BAA-ABC86F17C9A1}">
      <dgm:prSet/>
      <dgm:spPr/>
      <dgm:t>
        <a:bodyPr/>
        <a:lstStyle/>
        <a:p>
          <a:endParaRPr lang="en-US"/>
        </a:p>
      </dgm:t>
    </dgm:pt>
    <dgm:pt modelId="{A2147312-7502-43B7-BAEA-15DD86D679A6}">
      <dgm:prSet phldrT="[Text]"/>
      <dgm:spPr/>
      <dgm:t>
        <a:bodyPr/>
        <a:lstStyle/>
        <a:p>
          <a:r>
            <a:rPr lang="en-US" dirty="0"/>
            <a:t>Academic Excellence</a:t>
          </a:r>
        </a:p>
      </dgm:t>
    </dgm:pt>
    <dgm:pt modelId="{E07C3EAF-1FB7-4AB6-B26E-F82A67A95535}" type="parTrans" cxnId="{950ADFDE-6B20-45D3-B89C-608C46A5990E}">
      <dgm:prSet/>
      <dgm:spPr/>
      <dgm:t>
        <a:bodyPr/>
        <a:lstStyle/>
        <a:p>
          <a:endParaRPr lang="en-US"/>
        </a:p>
      </dgm:t>
    </dgm:pt>
    <dgm:pt modelId="{0701D913-7CA0-4318-B273-CE86B59AFC20}" type="sibTrans" cxnId="{950ADFDE-6B20-45D3-B89C-608C46A5990E}">
      <dgm:prSet/>
      <dgm:spPr/>
      <dgm:t>
        <a:bodyPr/>
        <a:lstStyle/>
        <a:p>
          <a:endParaRPr lang="en-US"/>
        </a:p>
      </dgm:t>
    </dgm:pt>
    <dgm:pt modelId="{8701EBD9-9AD2-4223-B6C2-8EB8AF6B9838}" type="pres">
      <dgm:prSet presAssocID="{A66B92A1-2FB7-4713-A90D-8620776C2CC9}" presName="linear" presStyleCnt="0">
        <dgm:presLayoutVars>
          <dgm:animLvl val="lvl"/>
          <dgm:resizeHandles val="exact"/>
        </dgm:presLayoutVars>
      </dgm:prSet>
      <dgm:spPr/>
    </dgm:pt>
    <dgm:pt modelId="{8FE61743-09D2-4AB6-9ED1-1064FF873668}" type="pres">
      <dgm:prSet presAssocID="{3DE06CB7-217C-4ECF-B6AE-CAC31C880E6B}" presName="parentText" presStyleLbl="node1" presStyleIdx="0" presStyleCnt="6">
        <dgm:presLayoutVars>
          <dgm:chMax val="0"/>
          <dgm:bulletEnabled val="1"/>
        </dgm:presLayoutVars>
      </dgm:prSet>
      <dgm:spPr/>
    </dgm:pt>
    <dgm:pt modelId="{D4F98306-C315-4B42-87B3-F03FCB8F08F5}" type="pres">
      <dgm:prSet presAssocID="{4974B9D4-D540-4817-BC1A-3D208588905C}" presName="spacer" presStyleCnt="0"/>
      <dgm:spPr/>
    </dgm:pt>
    <dgm:pt modelId="{D8E94952-9B9D-4DA3-85B3-6106D5D97383}" type="pres">
      <dgm:prSet presAssocID="{A2147312-7502-43B7-BAEA-15DD86D679A6}" presName="parentText" presStyleLbl="node1" presStyleIdx="1" presStyleCnt="6">
        <dgm:presLayoutVars>
          <dgm:chMax val="0"/>
          <dgm:bulletEnabled val="1"/>
        </dgm:presLayoutVars>
      </dgm:prSet>
      <dgm:spPr/>
    </dgm:pt>
    <dgm:pt modelId="{A04B4BF4-997F-46A7-AC61-C8B4DC4755F2}" type="pres">
      <dgm:prSet presAssocID="{0701D913-7CA0-4318-B273-CE86B59AFC20}" presName="spacer" presStyleCnt="0"/>
      <dgm:spPr/>
    </dgm:pt>
    <dgm:pt modelId="{8A84B210-4B10-4AD9-A081-FBE268D99ED8}" type="pres">
      <dgm:prSet presAssocID="{4B4FA190-6AC9-4F28-B590-A90FBB674BDF}" presName="parentText" presStyleLbl="node1" presStyleIdx="2" presStyleCnt="6">
        <dgm:presLayoutVars>
          <dgm:chMax val="0"/>
          <dgm:bulletEnabled val="1"/>
        </dgm:presLayoutVars>
      </dgm:prSet>
      <dgm:spPr/>
    </dgm:pt>
    <dgm:pt modelId="{ADB25784-6C46-4312-B63C-9E09AE6EE6EB}" type="pres">
      <dgm:prSet presAssocID="{7F3F0DC1-F34C-41F7-8EA0-3D5383A9D4BE}" presName="spacer" presStyleCnt="0"/>
      <dgm:spPr/>
    </dgm:pt>
    <dgm:pt modelId="{73704AF3-73FE-4645-ABB3-91AE5D65EFB6}" type="pres">
      <dgm:prSet presAssocID="{FD249407-06FF-4104-8EA1-0086FF9F512B}" presName="parentText" presStyleLbl="node1" presStyleIdx="3" presStyleCnt="6">
        <dgm:presLayoutVars>
          <dgm:chMax val="0"/>
          <dgm:bulletEnabled val="1"/>
        </dgm:presLayoutVars>
      </dgm:prSet>
      <dgm:spPr/>
    </dgm:pt>
    <dgm:pt modelId="{CB17269C-05A2-4A8A-9AE4-24986F31027F}" type="pres">
      <dgm:prSet presAssocID="{F6BF791F-A02E-4B2B-89FC-ACF11B3F3F2A}" presName="spacer" presStyleCnt="0"/>
      <dgm:spPr/>
    </dgm:pt>
    <dgm:pt modelId="{94336685-53C5-48D0-B001-D155469E4CFF}" type="pres">
      <dgm:prSet presAssocID="{CFDFFAA4-494F-43DA-B993-C2EFEC69B9AA}" presName="parentText" presStyleLbl="node1" presStyleIdx="4" presStyleCnt="6">
        <dgm:presLayoutVars>
          <dgm:chMax val="0"/>
          <dgm:bulletEnabled val="1"/>
        </dgm:presLayoutVars>
      </dgm:prSet>
      <dgm:spPr/>
    </dgm:pt>
    <dgm:pt modelId="{3B881E36-421B-4E86-8F4C-B8E4FE2627DD}" type="pres">
      <dgm:prSet presAssocID="{A59214CE-6442-467D-8FA9-751675094069}" presName="spacer" presStyleCnt="0"/>
      <dgm:spPr/>
    </dgm:pt>
    <dgm:pt modelId="{AA5F5F3E-805A-4F43-9913-789956BC0ED8}" type="pres">
      <dgm:prSet presAssocID="{44336A4C-016B-4345-BDAF-C23C8CD5DD81}" presName="parentText" presStyleLbl="node1" presStyleIdx="5" presStyleCnt="6">
        <dgm:presLayoutVars>
          <dgm:chMax val="0"/>
          <dgm:bulletEnabled val="1"/>
        </dgm:presLayoutVars>
      </dgm:prSet>
      <dgm:spPr/>
    </dgm:pt>
  </dgm:ptLst>
  <dgm:cxnLst>
    <dgm:cxn modelId="{3D65E120-C9C1-4E00-99C4-F7840B625806}" type="presOf" srcId="{3DE06CB7-217C-4ECF-B6AE-CAC31C880E6B}" destId="{8FE61743-09D2-4AB6-9ED1-1064FF873668}" srcOrd="0" destOrd="0" presId="urn:microsoft.com/office/officeart/2005/8/layout/vList2"/>
    <dgm:cxn modelId="{6DFFEA25-D5AF-402B-9EEE-91A53F9651C6}" type="presOf" srcId="{CFDFFAA4-494F-43DA-B993-C2EFEC69B9AA}" destId="{94336685-53C5-48D0-B001-D155469E4CFF}" srcOrd="0" destOrd="0" presId="urn:microsoft.com/office/officeart/2005/8/layout/vList2"/>
    <dgm:cxn modelId="{1431DA2F-D5EE-4E2D-9AF7-48FE8D84D1BF}" srcId="{A66B92A1-2FB7-4713-A90D-8620776C2CC9}" destId="{44336A4C-016B-4345-BDAF-C23C8CD5DD81}" srcOrd="5" destOrd="0" parTransId="{9BD63A7F-87F5-4869-AAFC-18DE37AAAA81}" sibTransId="{B8D891CB-B3A5-4F1F-860E-A405A67D4B68}"/>
    <dgm:cxn modelId="{FF26AE62-8BC8-45AB-B452-3CC148C4C5B7}" srcId="{A66B92A1-2FB7-4713-A90D-8620776C2CC9}" destId="{CFDFFAA4-494F-43DA-B993-C2EFEC69B9AA}" srcOrd="4" destOrd="0" parTransId="{2E2ECF08-E291-4B3A-960A-D8003BB51C24}" sibTransId="{A59214CE-6442-467D-8FA9-751675094069}"/>
    <dgm:cxn modelId="{D7633271-C85E-43C0-B772-AC9619146CD5}" type="presOf" srcId="{FD249407-06FF-4104-8EA1-0086FF9F512B}" destId="{73704AF3-73FE-4645-ABB3-91AE5D65EFB6}" srcOrd="0" destOrd="0" presId="urn:microsoft.com/office/officeart/2005/8/layout/vList2"/>
    <dgm:cxn modelId="{1FF25E83-7F8E-4895-9D1F-CBA69D6060B1}" type="presOf" srcId="{A66B92A1-2FB7-4713-A90D-8620776C2CC9}" destId="{8701EBD9-9AD2-4223-B6C2-8EB8AF6B9838}" srcOrd="0" destOrd="0" presId="urn:microsoft.com/office/officeart/2005/8/layout/vList2"/>
    <dgm:cxn modelId="{38517590-49CC-43A1-82E6-97F70982FA83}" type="presOf" srcId="{44336A4C-016B-4345-BDAF-C23C8CD5DD81}" destId="{AA5F5F3E-805A-4F43-9913-789956BC0ED8}" srcOrd="0" destOrd="0" presId="urn:microsoft.com/office/officeart/2005/8/layout/vList2"/>
    <dgm:cxn modelId="{242FD296-B061-46EB-AB03-B0136B39532B}" type="presOf" srcId="{4B4FA190-6AC9-4F28-B590-A90FBB674BDF}" destId="{8A84B210-4B10-4AD9-A081-FBE268D99ED8}" srcOrd="0" destOrd="0" presId="urn:microsoft.com/office/officeart/2005/8/layout/vList2"/>
    <dgm:cxn modelId="{8162349A-7639-4D4C-9BAA-ABC86F17C9A1}" srcId="{A66B92A1-2FB7-4713-A90D-8620776C2CC9}" destId="{FD249407-06FF-4104-8EA1-0086FF9F512B}" srcOrd="3" destOrd="0" parTransId="{A18141B3-55DB-4192-9ADD-EA4ECCE2B9A0}" sibTransId="{F6BF791F-A02E-4B2B-89FC-ACF11B3F3F2A}"/>
    <dgm:cxn modelId="{136BDEAA-D635-427D-99AA-B6D782D1C152}" srcId="{A66B92A1-2FB7-4713-A90D-8620776C2CC9}" destId="{3DE06CB7-217C-4ECF-B6AE-CAC31C880E6B}" srcOrd="0" destOrd="0" parTransId="{11645DA7-40D8-495C-9A79-626AC7D90466}" sibTransId="{4974B9D4-D540-4817-BC1A-3D208588905C}"/>
    <dgm:cxn modelId="{294D8BBB-1F16-4CEE-AAB5-9D49D97B3390}" type="presOf" srcId="{A2147312-7502-43B7-BAEA-15DD86D679A6}" destId="{D8E94952-9B9D-4DA3-85B3-6106D5D97383}" srcOrd="0" destOrd="0" presId="urn:microsoft.com/office/officeart/2005/8/layout/vList2"/>
    <dgm:cxn modelId="{950ADFDE-6B20-45D3-B89C-608C46A5990E}" srcId="{A66B92A1-2FB7-4713-A90D-8620776C2CC9}" destId="{A2147312-7502-43B7-BAEA-15DD86D679A6}" srcOrd="1" destOrd="0" parTransId="{E07C3EAF-1FB7-4AB6-B26E-F82A67A95535}" sibTransId="{0701D913-7CA0-4318-B273-CE86B59AFC20}"/>
    <dgm:cxn modelId="{871588E0-A14C-4274-B151-95F37BB13FBC}" srcId="{A66B92A1-2FB7-4713-A90D-8620776C2CC9}" destId="{4B4FA190-6AC9-4F28-B590-A90FBB674BDF}" srcOrd="2" destOrd="0" parTransId="{1B86902E-8964-40FB-B1C5-65D3C7F6287F}" sibTransId="{7F3F0DC1-F34C-41F7-8EA0-3D5383A9D4BE}"/>
    <dgm:cxn modelId="{9D36CC18-0FC8-4AE7-B6D2-47077C3744C9}" type="presParOf" srcId="{8701EBD9-9AD2-4223-B6C2-8EB8AF6B9838}" destId="{8FE61743-09D2-4AB6-9ED1-1064FF873668}" srcOrd="0" destOrd="0" presId="urn:microsoft.com/office/officeart/2005/8/layout/vList2"/>
    <dgm:cxn modelId="{AFB24DDC-4B7F-415B-B6C2-FEB4AD152BD0}" type="presParOf" srcId="{8701EBD9-9AD2-4223-B6C2-8EB8AF6B9838}" destId="{D4F98306-C315-4B42-87B3-F03FCB8F08F5}" srcOrd="1" destOrd="0" presId="urn:microsoft.com/office/officeart/2005/8/layout/vList2"/>
    <dgm:cxn modelId="{CBB3B3EA-5B0C-4E46-8593-800D91BC2652}" type="presParOf" srcId="{8701EBD9-9AD2-4223-B6C2-8EB8AF6B9838}" destId="{D8E94952-9B9D-4DA3-85B3-6106D5D97383}" srcOrd="2" destOrd="0" presId="urn:microsoft.com/office/officeart/2005/8/layout/vList2"/>
    <dgm:cxn modelId="{F7A9B799-FE22-4C23-89FC-3ACF916AD824}" type="presParOf" srcId="{8701EBD9-9AD2-4223-B6C2-8EB8AF6B9838}" destId="{A04B4BF4-997F-46A7-AC61-C8B4DC4755F2}" srcOrd="3" destOrd="0" presId="urn:microsoft.com/office/officeart/2005/8/layout/vList2"/>
    <dgm:cxn modelId="{962E5A25-D74C-4908-8946-D68777AEF226}" type="presParOf" srcId="{8701EBD9-9AD2-4223-B6C2-8EB8AF6B9838}" destId="{8A84B210-4B10-4AD9-A081-FBE268D99ED8}" srcOrd="4" destOrd="0" presId="urn:microsoft.com/office/officeart/2005/8/layout/vList2"/>
    <dgm:cxn modelId="{71A18F9C-C253-4F9A-9A2E-369F0BD6952F}" type="presParOf" srcId="{8701EBD9-9AD2-4223-B6C2-8EB8AF6B9838}" destId="{ADB25784-6C46-4312-B63C-9E09AE6EE6EB}" srcOrd="5" destOrd="0" presId="urn:microsoft.com/office/officeart/2005/8/layout/vList2"/>
    <dgm:cxn modelId="{26E15F93-662E-47FF-A20E-F76759C2715B}" type="presParOf" srcId="{8701EBD9-9AD2-4223-B6C2-8EB8AF6B9838}" destId="{73704AF3-73FE-4645-ABB3-91AE5D65EFB6}" srcOrd="6" destOrd="0" presId="urn:microsoft.com/office/officeart/2005/8/layout/vList2"/>
    <dgm:cxn modelId="{5E11FA17-B3DC-464F-89B0-D7569764632B}" type="presParOf" srcId="{8701EBD9-9AD2-4223-B6C2-8EB8AF6B9838}" destId="{CB17269C-05A2-4A8A-9AE4-24986F31027F}" srcOrd="7" destOrd="0" presId="urn:microsoft.com/office/officeart/2005/8/layout/vList2"/>
    <dgm:cxn modelId="{78DC3C2B-12D7-4744-A17F-FEF587510E21}" type="presParOf" srcId="{8701EBD9-9AD2-4223-B6C2-8EB8AF6B9838}" destId="{94336685-53C5-48D0-B001-D155469E4CFF}" srcOrd="8" destOrd="0" presId="urn:microsoft.com/office/officeart/2005/8/layout/vList2"/>
    <dgm:cxn modelId="{B595BF4E-1C15-4BE2-927A-8233CC385B00}" type="presParOf" srcId="{8701EBD9-9AD2-4223-B6C2-8EB8AF6B9838}" destId="{3B881E36-421B-4E86-8F4C-B8E4FE2627DD}" srcOrd="9" destOrd="0" presId="urn:microsoft.com/office/officeart/2005/8/layout/vList2"/>
    <dgm:cxn modelId="{ECB7BF52-6487-42D4-889F-9782CD5A3C9E}" type="presParOf" srcId="{8701EBD9-9AD2-4223-B6C2-8EB8AF6B9838}" destId="{AA5F5F3E-805A-4F43-9913-789956BC0ED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AD000-BD7E-4742-97E3-E23C2BE84978}">
      <dsp:nvSpPr>
        <dsp:cNvPr id="0" name=""/>
        <dsp:cNvSpPr/>
      </dsp:nvSpPr>
      <dsp:spPr>
        <a:xfrm>
          <a:off x="3215" y="70366"/>
          <a:ext cx="3135287" cy="98607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What should we start doing?</a:t>
          </a:r>
        </a:p>
      </dsp:txBody>
      <dsp:txXfrm>
        <a:off x="3215" y="70366"/>
        <a:ext cx="3135287" cy="986075"/>
      </dsp:txXfrm>
    </dsp:sp>
    <dsp:sp modelId="{4BA7AAE8-56DB-4352-B4B2-B4F4A7E801E6}">
      <dsp:nvSpPr>
        <dsp:cNvPr id="0" name=""/>
        <dsp:cNvSpPr/>
      </dsp:nvSpPr>
      <dsp:spPr>
        <a:xfrm>
          <a:off x="3215" y="1056441"/>
          <a:ext cx="3135287" cy="30641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Address emerging issues or barriers</a:t>
          </a:r>
        </a:p>
        <a:p>
          <a:pPr marL="228600" lvl="1" indent="-228600" algn="l" defTabSz="1200150">
            <a:lnSpc>
              <a:spcPct val="90000"/>
            </a:lnSpc>
            <a:spcBef>
              <a:spcPct val="0"/>
            </a:spcBef>
            <a:spcAft>
              <a:spcPct val="15000"/>
            </a:spcAft>
            <a:buChar char="•"/>
          </a:pPr>
          <a:r>
            <a:rPr lang="en-US" sz="2700" kern="1200" dirty="0"/>
            <a:t>Improve Outcomes</a:t>
          </a:r>
        </a:p>
      </dsp:txBody>
      <dsp:txXfrm>
        <a:off x="3215" y="1056441"/>
        <a:ext cx="3135287" cy="3064192"/>
      </dsp:txXfrm>
    </dsp:sp>
    <dsp:sp modelId="{5AD88B46-332A-4EF5-B5AC-083E66E39168}">
      <dsp:nvSpPr>
        <dsp:cNvPr id="0" name=""/>
        <dsp:cNvSpPr/>
      </dsp:nvSpPr>
      <dsp:spPr>
        <a:xfrm>
          <a:off x="3577443" y="70366"/>
          <a:ext cx="3135287" cy="98607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What should we stop doing?</a:t>
          </a:r>
        </a:p>
      </dsp:txBody>
      <dsp:txXfrm>
        <a:off x="3577443" y="70366"/>
        <a:ext cx="3135287" cy="986075"/>
      </dsp:txXfrm>
    </dsp:sp>
    <dsp:sp modelId="{6209EA93-01CC-4F30-8672-A4C52FA7960F}">
      <dsp:nvSpPr>
        <dsp:cNvPr id="0" name=""/>
        <dsp:cNvSpPr/>
      </dsp:nvSpPr>
      <dsp:spPr>
        <a:xfrm>
          <a:off x="3577443" y="1056441"/>
          <a:ext cx="3135287" cy="30641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Non-value added activities, ineffective practices, or no longer align with the pragmatic vision	</a:t>
          </a:r>
        </a:p>
      </dsp:txBody>
      <dsp:txXfrm>
        <a:off x="3577443" y="1056441"/>
        <a:ext cx="3135287" cy="3064192"/>
      </dsp:txXfrm>
    </dsp:sp>
    <dsp:sp modelId="{250B2408-C1AD-4E52-9E3A-3DCFFBABA96B}">
      <dsp:nvSpPr>
        <dsp:cNvPr id="0" name=""/>
        <dsp:cNvSpPr/>
      </dsp:nvSpPr>
      <dsp:spPr>
        <a:xfrm>
          <a:off x="7151671" y="70366"/>
          <a:ext cx="3135287" cy="98607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What do we need to accelerate?</a:t>
          </a:r>
        </a:p>
      </dsp:txBody>
      <dsp:txXfrm>
        <a:off x="7151671" y="70366"/>
        <a:ext cx="3135287" cy="986075"/>
      </dsp:txXfrm>
    </dsp:sp>
    <dsp:sp modelId="{E019F4B2-6093-4504-8104-A40252B28F24}">
      <dsp:nvSpPr>
        <dsp:cNvPr id="0" name=""/>
        <dsp:cNvSpPr/>
      </dsp:nvSpPr>
      <dsp:spPr>
        <a:xfrm>
          <a:off x="7151671" y="1056441"/>
          <a:ext cx="3135287" cy="30641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High impact and proven practices</a:t>
          </a:r>
        </a:p>
      </dsp:txBody>
      <dsp:txXfrm>
        <a:off x="7151671" y="1056441"/>
        <a:ext cx="3135287" cy="3064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6E94A-4EBA-4E69-BCD8-28BC2399FB48}">
      <dsp:nvSpPr>
        <dsp:cNvPr id="0" name=""/>
        <dsp:cNvSpPr/>
      </dsp:nvSpPr>
      <dsp:spPr>
        <a:xfrm>
          <a:off x="4346192" y="943"/>
          <a:ext cx="1597790" cy="1597790"/>
        </a:xfrm>
        <a:prstGeom prst="ellips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1. Make Sense</a:t>
          </a:r>
        </a:p>
      </dsp:txBody>
      <dsp:txXfrm>
        <a:off x="4580183" y="234934"/>
        <a:ext cx="1129808" cy="1129808"/>
      </dsp:txXfrm>
    </dsp:sp>
    <dsp:sp modelId="{098A98AB-1DD9-4ABD-A43A-A61A61D3D419}">
      <dsp:nvSpPr>
        <dsp:cNvPr id="0" name=""/>
        <dsp:cNvSpPr/>
      </dsp:nvSpPr>
      <dsp:spPr>
        <a:xfrm rot="2700000">
          <a:off x="5772371" y="1369573"/>
          <a:ext cx="424154" cy="539254"/>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791006" y="1432436"/>
        <a:ext cx="296908" cy="323552"/>
      </dsp:txXfrm>
    </dsp:sp>
    <dsp:sp modelId="{4178B2F4-3D7D-41C8-AD65-C341D6E9B0CE}">
      <dsp:nvSpPr>
        <dsp:cNvPr id="0" name=""/>
        <dsp:cNvSpPr/>
      </dsp:nvSpPr>
      <dsp:spPr>
        <a:xfrm>
          <a:off x="6041891" y="1696643"/>
          <a:ext cx="1597790" cy="1597790"/>
        </a:xfrm>
        <a:prstGeom prst="ellipse">
          <a:avLst/>
        </a:prstGeom>
        <a:gradFill rotWithShape="0">
          <a:gsLst>
            <a:gs pos="0">
              <a:schemeClr val="accent1">
                <a:shade val="80000"/>
                <a:hueOff val="73753"/>
                <a:satOff val="-18466"/>
                <a:lumOff val="14651"/>
                <a:alphaOff val="0"/>
                <a:satMod val="103000"/>
                <a:lumMod val="102000"/>
                <a:tint val="94000"/>
              </a:schemeClr>
            </a:gs>
            <a:gs pos="50000">
              <a:schemeClr val="accent1">
                <a:shade val="80000"/>
                <a:hueOff val="73753"/>
                <a:satOff val="-18466"/>
                <a:lumOff val="14651"/>
                <a:alphaOff val="0"/>
                <a:satMod val="110000"/>
                <a:lumMod val="100000"/>
                <a:shade val="100000"/>
              </a:schemeClr>
            </a:gs>
            <a:gs pos="100000">
              <a:schemeClr val="accent1">
                <a:shade val="80000"/>
                <a:hueOff val="73753"/>
                <a:satOff val="-18466"/>
                <a:lumOff val="146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2. Make Choices</a:t>
          </a:r>
        </a:p>
      </dsp:txBody>
      <dsp:txXfrm>
        <a:off x="6275882" y="1930634"/>
        <a:ext cx="1129808" cy="1129808"/>
      </dsp:txXfrm>
    </dsp:sp>
    <dsp:sp modelId="{6A810506-88C4-4C1F-B588-83840E8EC17C}">
      <dsp:nvSpPr>
        <dsp:cNvPr id="0" name=""/>
        <dsp:cNvSpPr/>
      </dsp:nvSpPr>
      <dsp:spPr>
        <a:xfrm rot="8100000">
          <a:off x="5789348" y="3065272"/>
          <a:ext cx="424154" cy="539254"/>
        </a:xfrm>
        <a:prstGeom prst="rightArrow">
          <a:avLst>
            <a:gd name="adj1" fmla="val 60000"/>
            <a:gd name="adj2" fmla="val 50000"/>
          </a:avLst>
        </a:prstGeom>
        <a:gradFill rotWithShape="0">
          <a:gsLst>
            <a:gs pos="0">
              <a:schemeClr val="accent1">
                <a:shade val="90000"/>
                <a:hueOff val="73527"/>
                <a:satOff val="-18155"/>
                <a:lumOff val="14276"/>
                <a:alphaOff val="0"/>
                <a:satMod val="103000"/>
                <a:lumMod val="102000"/>
                <a:tint val="94000"/>
              </a:schemeClr>
            </a:gs>
            <a:gs pos="50000">
              <a:schemeClr val="accent1">
                <a:shade val="90000"/>
                <a:hueOff val="73527"/>
                <a:satOff val="-18155"/>
                <a:lumOff val="14276"/>
                <a:alphaOff val="0"/>
                <a:satMod val="110000"/>
                <a:lumMod val="100000"/>
                <a:shade val="100000"/>
              </a:schemeClr>
            </a:gs>
            <a:gs pos="100000">
              <a:schemeClr val="accent1">
                <a:shade val="90000"/>
                <a:hueOff val="73527"/>
                <a:satOff val="-18155"/>
                <a:lumOff val="142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5897959" y="3128135"/>
        <a:ext cx="296908" cy="323552"/>
      </dsp:txXfrm>
    </dsp:sp>
    <dsp:sp modelId="{8A60E0F7-B749-436F-A487-B48CD9485EE5}">
      <dsp:nvSpPr>
        <dsp:cNvPr id="0" name=""/>
        <dsp:cNvSpPr/>
      </dsp:nvSpPr>
      <dsp:spPr>
        <a:xfrm>
          <a:off x="4346192" y="3392342"/>
          <a:ext cx="1597790" cy="1597790"/>
        </a:xfrm>
        <a:prstGeom prst="ellipse">
          <a:avLst/>
        </a:prstGeom>
        <a:gradFill rotWithShape="0">
          <a:gsLst>
            <a:gs pos="0">
              <a:schemeClr val="accent1">
                <a:shade val="80000"/>
                <a:hueOff val="147506"/>
                <a:satOff val="-36931"/>
                <a:lumOff val="29302"/>
                <a:alphaOff val="0"/>
                <a:satMod val="103000"/>
                <a:lumMod val="102000"/>
                <a:tint val="94000"/>
              </a:schemeClr>
            </a:gs>
            <a:gs pos="50000">
              <a:schemeClr val="accent1">
                <a:shade val="80000"/>
                <a:hueOff val="147506"/>
                <a:satOff val="-36931"/>
                <a:lumOff val="29302"/>
                <a:alphaOff val="0"/>
                <a:satMod val="110000"/>
                <a:lumMod val="100000"/>
                <a:shade val="100000"/>
              </a:schemeClr>
            </a:gs>
            <a:gs pos="100000">
              <a:schemeClr val="accent1">
                <a:shade val="80000"/>
                <a:hueOff val="147506"/>
                <a:satOff val="-36931"/>
                <a:lumOff val="293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3. Make Things Happen</a:t>
          </a:r>
        </a:p>
      </dsp:txBody>
      <dsp:txXfrm>
        <a:off x="4580183" y="3626333"/>
        <a:ext cx="1129808" cy="1129808"/>
      </dsp:txXfrm>
    </dsp:sp>
    <dsp:sp modelId="{9D5E2D25-F64C-4A90-9539-BC4B3642D266}">
      <dsp:nvSpPr>
        <dsp:cNvPr id="0" name=""/>
        <dsp:cNvSpPr/>
      </dsp:nvSpPr>
      <dsp:spPr>
        <a:xfrm rot="13500000">
          <a:off x="4093649" y="3082249"/>
          <a:ext cx="424154" cy="539254"/>
        </a:xfrm>
        <a:prstGeom prst="rightArrow">
          <a:avLst>
            <a:gd name="adj1" fmla="val 60000"/>
            <a:gd name="adj2" fmla="val 50000"/>
          </a:avLst>
        </a:prstGeom>
        <a:gradFill rotWithShape="0">
          <a:gsLst>
            <a:gs pos="0">
              <a:schemeClr val="accent1">
                <a:shade val="90000"/>
                <a:hueOff val="147054"/>
                <a:satOff val="-36310"/>
                <a:lumOff val="28553"/>
                <a:alphaOff val="0"/>
                <a:satMod val="103000"/>
                <a:lumMod val="102000"/>
                <a:tint val="94000"/>
              </a:schemeClr>
            </a:gs>
            <a:gs pos="50000">
              <a:schemeClr val="accent1">
                <a:shade val="90000"/>
                <a:hueOff val="147054"/>
                <a:satOff val="-36310"/>
                <a:lumOff val="28553"/>
                <a:alphaOff val="0"/>
                <a:satMod val="110000"/>
                <a:lumMod val="100000"/>
                <a:shade val="100000"/>
              </a:schemeClr>
            </a:gs>
            <a:gs pos="100000">
              <a:schemeClr val="accent1">
                <a:shade val="90000"/>
                <a:hueOff val="147054"/>
                <a:satOff val="-36310"/>
                <a:lumOff val="285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202260" y="3235088"/>
        <a:ext cx="296908" cy="323552"/>
      </dsp:txXfrm>
    </dsp:sp>
    <dsp:sp modelId="{94972685-0081-46E4-9BDD-2C4E4216411A}">
      <dsp:nvSpPr>
        <dsp:cNvPr id="0" name=""/>
        <dsp:cNvSpPr/>
      </dsp:nvSpPr>
      <dsp:spPr>
        <a:xfrm>
          <a:off x="2650492" y="1696643"/>
          <a:ext cx="1597790" cy="1597790"/>
        </a:xfrm>
        <a:prstGeom prst="ellipse">
          <a:avLst/>
        </a:prstGeom>
        <a:gradFill rotWithShape="0">
          <a:gsLst>
            <a:gs pos="0">
              <a:schemeClr val="accent1">
                <a:shade val="80000"/>
                <a:hueOff val="221259"/>
                <a:satOff val="-55397"/>
                <a:lumOff val="43953"/>
                <a:alphaOff val="0"/>
                <a:satMod val="103000"/>
                <a:lumMod val="102000"/>
                <a:tint val="94000"/>
              </a:schemeClr>
            </a:gs>
            <a:gs pos="50000">
              <a:schemeClr val="accent1">
                <a:shade val="80000"/>
                <a:hueOff val="221259"/>
                <a:satOff val="-55397"/>
                <a:lumOff val="43953"/>
                <a:alphaOff val="0"/>
                <a:satMod val="110000"/>
                <a:lumMod val="100000"/>
                <a:shade val="100000"/>
              </a:schemeClr>
            </a:gs>
            <a:gs pos="100000">
              <a:schemeClr val="accent1">
                <a:shade val="80000"/>
                <a:hueOff val="221259"/>
                <a:satOff val="-55397"/>
                <a:lumOff val="439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4. Make Revisions</a:t>
          </a:r>
        </a:p>
      </dsp:txBody>
      <dsp:txXfrm>
        <a:off x="2884483" y="1930634"/>
        <a:ext cx="1129808" cy="1129808"/>
      </dsp:txXfrm>
    </dsp:sp>
    <dsp:sp modelId="{A864DA66-6D38-468F-A68E-03783088DB0E}">
      <dsp:nvSpPr>
        <dsp:cNvPr id="0" name=""/>
        <dsp:cNvSpPr/>
      </dsp:nvSpPr>
      <dsp:spPr>
        <a:xfrm rot="18900000">
          <a:off x="4076672" y="1386549"/>
          <a:ext cx="424154" cy="539254"/>
        </a:xfrm>
        <a:prstGeom prst="rightArrow">
          <a:avLst>
            <a:gd name="adj1" fmla="val 60000"/>
            <a:gd name="adj2" fmla="val 50000"/>
          </a:avLst>
        </a:prstGeom>
        <a:gradFill rotWithShape="0">
          <a:gsLst>
            <a:gs pos="0">
              <a:schemeClr val="accent1">
                <a:shade val="90000"/>
                <a:hueOff val="220581"/>
                <a:satOff val="-54465"/>
                <a:lumOff val="42829"/>
                <a:alphaOff val="0"/>
                <a:satMod val="103000"/>
                <a:lumMod val="102000"/>
                <a:tint val="94000"/>
              </a:schemeClr>
            </a:gs>
            <a:gs pos="50000">
              <a:schemeClr val="accent1">
                <a:shade val="90000"/>
                <a:hueOff val="220581"/>
                <a:satOff val="-54465"/>
                <a:lumOff val="42829"/>
                <a:alphaOff val="0"/>
                <a:satMod val="110000"/>
                <a:lumMod val="100000"/>
                <a:shade val="100000"/>
              </a:schemeClr>
            </a:gs>
            <a:gs pos="100000">
              <a:schemeClr val="accent1">
                <a:shade val="90000"/>
                <a:hueOff val="220581"/>
                <a:satOff val="-54465"/>
                <a:lumOff val="428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095307" y="1539388"/>
        <a:ext cx="296908" cy="323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61743-09D2-4AB6-9ED1-1064FF873668}">
      <dsp:nvSpPr>
        <dsp:cNvPr id="0" name=""/>
        <dsp:cNvSpPr/>
      </dsp:nvSpPr>
      <dsp:spPr>
        <a:xfrm>
          <a:off x="0" y="37469"/>
          <a:ext cx="10290175" cy="62361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Preparing for the Future</a:t>
          </a:r>
        </a:p>
      </dsp:txBody>
      <dsp:txXfrm>
        <a:off x="30442" y="67911"/>
        <a:ext cx="10229291" cy="562726"/>
      </dsp:txXfrm>
    </dsp:sp>
    <dsp:sp modelId="{D8E94952-9B9D-4DA3-85B3-6106D5D97383}">
      <dsp:nvSpPr>
        <dsp:cNvPr id="0" name=""/>
        <dsp:cNvSpPr/>
      </dsp:nvSpPr>
      <dsp:spPr>
        <a:xfrm>
          <a:off x="0" y="735959"/>
          <a:ext cx="10290175" cy="623610"/>
        </a:xfrm>
        <a:prstGeom prst="roundRect">
          <a:avLst/>
        </a:prstGeom>
        <a:solidFill>
          <a:schemeClr val="accent1">
            <a:shade val="80000"/>
            <a:hueOff val="44252"/>
            <a:satOff val="-11079"/>
            <a:lumOff val="87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Academic Excellence</a:t>
          </a:r>
        </a:p>
      </dsp:txBody>
      <dsp:txXfrm>
        <a:off x="30442" y="766401"/>
        <a:ext cx="10229291" cy="562726"/>
      </dsp:txXfrm>
    </dsp:sp>
    <dsp:sp modelId="{8A84B210-4B10-4AD9-A081-FBE268D99ED8}">
      <dsp:nvSpPr>
        <dsp:cNvPr id="0" name=""/>
        <dsp:cNvSpPr/>
      </dsp:nvSpPr>
      <dsp:spPr>
        <a:xfrm>
          <a:off x="0" y="1434450"/>
          <a:ext cx="10290175" cy="623610"/>
        </a:xfrm>
        <a:prstGeom prst="roundRect">
          <a:avLst/>
        </a:prstGeom>
        <a:solidFill>
          <a:schemeClr val="accent1">
            <a:shade val="80000"/>
            <a:hueOff val="88504"/>
            <a:satOff val="-22159"/>
            <a:lumOff val="175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Driving Enrollment</a:t>
          </a:r>
        </a:p>
      </dsp:txBody>
      <dsp:txXfrm>
        <a:off x="30442" y="1464892"/>
        <a:ext cx="10229291" cy="562726"/>
      </dsp:txXfrm>
    </dsp:sp>
    <dsp:sp modelId="{73704AF3-73FE-4645-ABB3-91AE5D65EFB6}">
      <dsp:nvSpPr>
        <dsp:cNvPr id="0" name=""/>
        <dsp:cNvSpPr/>
      </dsp:nvSpPr>
      <dsp:spPr>
        <a:xfrm>
          <a:off x="0" y="2132940"/>
          <a:ext cx="10290175" cy="623610"/>
        </a:xfrm>
        <a:prstGeom prst="roundRect">
          <a:avLst/>
        </a:prstGeom>
        <a:solidFill>
          <a:schemeClr val="accent1">
            <a:shade val="80000"/>
            <a:hueOff val="132755"/>
            <a:satOff val="-33238"/>
            <a:lumOff val="26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Ensuring Student Success</a:t>
          </a:r>
        </a:p>
      </dsp:txBody>
      <dsp:txXfrm>
        <a:off x="30442" y="2163382"/>
        <a:ext cx="10229291" cy="562726"/>
      </dsp:txXfrm>
    </dsp:sp>
    <dsp:sp modelId="{94336685-53C5-48D0-B001-D155469E4CFF}">
      <dsp:nvSpPr>
        <dsp:cNvPr id="0" name=""/>
        <dsp:cNvSpPr/>
      </dsp:nvSpPr>
      <dsp:spPr>
        <a:xfrm>
          <a:off x="0" y="2831430"/>
          <a:ext cx="10290175" cy="623610"/>
        </a:xfrm>
        <a:prstGeom prst="roundRect">
          <a:avLst/>
        </a:prstGeom>
        <a:solidFill>
          <a:schemeClr val="accent1">
            <a:shade val="80000"/>
            <a:hueOff val="177007"/>
            <a:satOff val="-44318"/>
            <a:lumOff val="351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Advancing Social Justice and Anti-Racism</a:t>
          </a:r>
        </a:p>
      </dsp:txBody>
      <dsp:txXfrm>
        <a:off x="30442" y="2861872"/>
        <a:ext cx="10229291" cy="562726"/>
      </dsp:txXfrm>
    </dsp:sp>
    <dsp:sp modelId="{AA5F5F3E-805A-4F43-9913-789956BC0ED8}">
      <dsp:nvSpPr>
        <dsp:cNvPr id="0" name=""/>
        <dsp:cNvSpPr/>
      </dsp:nvSpPr>
      <dsp:spPr>
        <a:xfrm>
          <a:off x="0" y="3529920"/>
          <a:ext cx="10290175" cy="623610"/>
        </a:xfrm>
        <a:prstGeom prst="roundRect">
          <a:avLst/>
        </a:prstGeom>
        <a:solidFill>
          <a:schemeClr val="accent1">
            <a:shade val="80000"/>
            <a:hueOff val="221259"/>
            <a:satOff val="-55397"/>
            <a:lumOff val="439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Engaging Our  Community and Expanding Our Reach </a:t>
          </a:r>
        </a:p>
      </dsp:txBody>
      <dsp:txXfrm>
        <a:off x="30442" y="3560362"/>
        <a:ext cx="10229291"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2F6A37F7-D95F-4027-B5C9-138D66A344AB}" type="datetimeFigureOut">
              <a:rPr lang="en-US" smtClean="0"/>
              <a:t>2/14/23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382AF5E1-5E0A-49B7-8CE0-0ECD674F5624}" type="slidenum">
              <a:rPr lang="en-US" smtClean="0"/>
              <a:t>‹#›</a:t>
            </a:fld>
            <a:endParaRPr lang="en-US"/>
          </a:p>
        </p:txBody>
      </p:sp>
    </p:spTree>
    <p:extLst>
      <p:ext uri="{BB962C8B-B14F-4D97-AF65-F5344CB8AC3E}">
        <p14:creationId xmlns:p14="http://schemas.microsoft.com/office/powerpoint/2010/main" val="326010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Town Hall Meetings to bring together the campus community to initiate the process.   The Town Halls will include: </a:t>
            </a:r>
          </a:p>
          <a:p>
            <a:r>
              <a:rPr lang="en-US" sz="1400" dirty="0">
                <a:latin typeface="+mn-lt"/>
              </a:rPr>
              <a:t>Possibilities and vision for the University, The role of the upcoming planning process, Presentation on future trends in higher education, Provide an overview of how stakeholders can engage in the process and seek their input</a:t>
            </a:r>
          </a:p>
          <a:p>
            <a:endParaRPr lang="en-US" sz="1400" dirty="0">
              <a:latin typeface="+mn-lt"/>
            </a:endParaRPr>
          </a:p>
          <a:p>
            <a:r>
              <a:rPr lang="en-US" sz="1400" dirty="0">
                <a:latin typeface="+mn-lt"/>
              </a:rPr>
              <a:t>Research:  Conversations in large- and small-group formats to obtain stakeholder opinions on the elements of greatest strength and promise for the University; its points of distinction; the driving forces, threats, or issues that will affect the future of the University; its greatest opportunities; and other factors. </a:t>
            </a:r>
          </a:p>
          <a:p>
            <a:endParaRPr lang="en-US" sz="1400" dirty="0">
              <a:latin typeface="+mn-lt"/>
            </a:endParaRPr>
          </a:p>
          <a:p>
            <a:r>
              <a:rPr lang="en-US" sz="1400" dirty="0">
                <a:effectLst/>
                <a:latin typeface="+mn-lt"/>
                <a:ea typeface="Calibri" panose="020F0502020204030204" pitchFamily="34" charset="0"/>
              </a:rPr>
              <a:t>Reaffirm/Revise Core Values, Vision, and Mission statements.  Define Eastern Washington’s strategic position and differentiators. </a:t>
            </a:r>
          </a:p>
          <a:p>
            <a:endParaRPr lang="en-US" sz="1400"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Calibri" panose="020F0502020204030204" pitchFamily="34" charset="0"/>
                <a:cs typeface="Times New Roman" panose="02020603050405020304" pitchFamily="18" charset="0"/>
              </a:rPr>
              <a:t>Draft tenets and goals of the strategic plan.  Where will we focus the institution –goals that everyone will align with, that will be our north star, that have the most potential.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Calibri" panose="020F0502020204030204" pitchFamily="34" charset="0"/>
                <a:cs typeface="Times New Roman" panose="02020603050405020304" pitchFamily="18" charset="0"/>
              </a:rPr>
              <a:t>Translate the goals into clear and measurable targets.   “As we look at each Goal and the Strategic Position we want to occupy, what targets do we need to achieve so we know we have arrived at where we want to be?”  This is where we translate the goals to KPIs, desired outcomes, and set targets.  And something we learned through the pandemic is we need to be ambitious in target setting.  We need bold actions and we need to define and drive different behaviors and ambition.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B103B1-4694-4519-A010-D5BEF0BE98AE}" type="slidenum">
              <a:rPr lang="en-US" smtClean="0"/>
              <a:t>2</a:t>
            </a:fld>
            <a:endParaRPr lang="en-US"/>
          </a:p>
        </p:txBody>
      </p:sp>
    </p:spTree>
    <p:extLst>
      <p:ext uri="{BB962C8B-B14F-4D97-AF65-F5344CB8AC3E}">
        <p14:creationId xmlns:p14="http://schemas.microsoft.com/office/powerpoint/2010/main" val="2254002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0">
            <a:extLst>
              <a:ext uri="{FF2B5EF4-FFF2-40B4-BE49-F238E27FC236}">
                <a16:creationId xmlns:a16="http://schemas.microsoft.com/office/drawing/2014/main" id="{7D14578D-DA68-4C03-AC41-9B45C5B68EE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04850" algn="l"/>
                <a:tab pos="1409700" algn="l"/>
                <a:tab pos="2114550" algn="l"/>
                <a:tab pos="2820988" algn="l"/>
              </a:tabLst>
              <a:defRPr sz="2400">
                <a:solidFill>
                  <a:schemeClr val="bg1"/>
                </a:solidFill>
                <a:latin typeface="Times New Roman" panose="02020603050405020304" pitchFamily="18" charset="0"/>
                <a:ea typeface="MS Gothic" panose="020B0609070205080204" pitchFamily="49" charset="-128"/>
              </a:defRPr>
            </a:lvl1pPr>
            <a:lvl2pPr>
              <a:tabLst>
                <a:tab pos="704850" algn="l"/>
                <a:tab pos="1409700" algn="l"/>
                <a:tab pos="2114550" algn="l"/>
                <a:tab pos="2820988" algn="l"/>
              </a:tabLst>
              <a:defRPr sz="2400">
                <a:solidFill>
                  <a:schemeClr val="bg1"/>
                </a:solidFill>
                <a:latin typeface="Times New Roman" panose="02020603050405020304" pitchFamily="18" charset="0"/>
                <a:ea typeface="MS Gothic" panose="020B0609070205080204" pitchFamily="49" charset="-128"/>
              </a:defRPr>
            </a:lvl2pPr>
            <a:lvl3pPr>
              <a:tabLst>
                <a:tab pos="704850" algn="l"/>
                <a:tab pos="1409700" algn="l"/>
                <a:tab pos="2114550" algn="l"/>
                <a:tab pos="2820988" algn="l"/>
              </a:tabLst>
              <a:defRPr sz="2400">
                <a:solidFill>
                  <a:schemeClr val="bg1"/>
                </a:solidFill>
                <a:latin typeface="Times New Roman" panose="02020603050405020304" pitchFamily="18" charset="0"/>
                <a:ea typeface="MS Gothic" panose="020B0609070205080204" pitchFamily="49" charset="-128"/>
              </a:defRPr>
            </a:lvl3pPr>
            <a:lvl4pPr>
              <a:tabLst>
                <a:tab pos="704850" algn="l"/>
                <a:tab pos="1409700" algn="l"/>
                <a:tab pos="2114550" algn="l"/>
                <a:tab pos="2820988" algn="l"/>
              </a:tabLst>
              <a:defRPr sz="2400">
                <a:solidFill>
                  <a:schemeClr val="bg1"/>
                </a:solidFill>
                <a:latin typeface="Times New Roman" panose="02020603050405020304" pitchFamily="18" charset="0"/>
                <a:ea typeface="MS Gothic" panose="020B0609070205080204" pitchFamily="49" charset="-128"/>
              </a:defRPr>
            </a:lvl4pPr>
            <a:lvl5pPr>
              <a:tabLst>
                <a:tab pos="704850" algn="l"/>
                <a:tab pos="1409700" algn="l"/>
                <a:tab pos="2114550" algn="l"/>
                <a:tab pos="2820988"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704850" algn="l"/>
                <a:tab pos="1409700" algn="l"/>
                <a:tab pos="2114550" algn="l"/>
                <a:tab pos="2820988"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704850" algn="l"/>
                <a:tab pos="1409700" algn="l"/>
                <a:tab pos="2114550" algn="l"/>
                <a:tab pos="2820988"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704850" algn="l"/>
                <a:tab pos="1409700" algn="l"/>
                <a:tab pos="2114550" algn="l"/>
                <a:tab pos="2820988"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704850" algn="l"/>
                <a:tab pos="1409700" algn="l"/>
                <a:tab pos="2114550" algn="l"/>
                <a:tab pos="2820988" algn="l"/>
              </a:tabLst>
              <a:defRPr sz="2400">
                <a:solidFill>
                  <a:schemeClr val="bg1"/>
                </a:solidFill>
                <a:latin typeface="Times New Roman" panose="02020603050405020304" pitchFamily="18" charset="0"/>
                <a:ea typeface="MS Gothic" panose="020B0609070205080204" pitchFamily="49" charset="-128"/>
              </a:defRPr>
            </a:lvl9pPr>
          </a:lstStyle>
          <a:p>
            <a:fld id="{5CB53FF8-8D9F-432A-9E99-26978F4B89FF}" type="slidenum">
              <a:rPr lang="en-US" altLang="en-US" sz="1400">
                <a:solidFill>
                  <a:srgbClr val="FFFFFF"/>
                </a:solidFill>
                <a:ea typeface="Arial Unicode MS" pitchFamily="34" charset="-128"/>
              </a:rPr>
              <a:pPr/>
              <a:t>3</a:t>
            </a:fld>
            <a:endParaRPr lang="en-US" altLang="en-US" sz="1400">
              <a:solidFill>
                <a:srgbClr val="FFFFFF"/>
              </a:solidFill>
              <a:ea typeface="Arial Unicode MS" pitchFamily="34" charset="-128"/>
            </a:endParaRPr>
          </a:p>
        </p:txBody>
      </p:sp>
      <p:sp>
        <p:nvSpPr>
          <p:cNvPr id="18435" name="Text Box 2">
            <a:extLst>
              <a:ext uri="{FF2B5EF4-FFF2-40B4-BE49-F238E27FC236}">
                <a16:creationId xmlns:a16="http://schemas.microsoft.com/office/drawing/2014/main" id="{C10F1E1E-E2B9-4C33-99BC-3A217338319A}"/>
              </a:ext>
            </a:extLst>
          </p:cNvPr>
          <p:cNvSpPr txBox="1">
            <a:spLocks noChangeArrowheads="1"/>
          </p:cNvSpPr>
          <p:nvPr/>
        </p:nvSpPr>
        <p:spPr bwMode="auto">
          <a:xfrm>
            <a:off x="4021138" y="8918575"/>
            <a:ext cx="30813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689" tIns="46670" rIns="93689" bIns="46670" anchor="b"/>
          <a:lstStyle>
            <a:lvl1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1pPr>
            <a:lvl2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2pPr>
            <a:lvl3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3pPr>
            <a:lvl4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4pPr>
            <a:lvl5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9pPr>
          </a:lstStyle>
          <a:p>
            <a:pPr algn="r" eaLnBrk="1">
              <a:buClr>
                <a:srgbClr val="000000"/>
              </a:buClr>
              <a:buSzPct val="100000"/>
            </a:pPr>
            <a:fld id="{C64DFD0A-2382-43E8-B0E3-1DA9916EEB6B}" type="slidenum">
              <a:rPr lang="en-US" altLang="en-US" sz="1200" b="1">
                <a:solidFill>
                  <a:srgbClr val="FFFFFF"/>
                </a:solidFill>
                <a:ea typeface="Arial Unicode MS" pitchFamily="34" charset="-128"/>
              </a:rPr>
              <a:pPr algn="r" eaLnBrk="1">
                <a:buClr>
                  <a:srgbClr val="000000"/>
                </a:buClr>
                <a:buSzPct val="100000"/>
              </a:pPr>
              <a:t>3</a:t>
            </a:fld>
            <a:endParaRPr lang="en-US" altLang="en-US" sz="1200" b="1">
              <a:solidFill>
                <a:srgbClr val="FFFFFF"/>
              </a:solidFill>
              <a:ea typeface="Arial Unicode MS" pitchFamily="34" charset="-128"/>
            </a:endParaRPr>
          </a:p>
        </p:txBody>
      </p:sp>
      <p:sp>
        <p:nvSpPr>
          <p:cNvPr id="18436" name="Text Box 3">
            <a:extLst>
              <a:ext uri="{FF2B5EF4-FFF2-40B4-BE49-F238E27FC236}">
                <a16:creationId xmlns:a16="http://schemas.microsoft.com/office/drawing/2014/main" id="{2D899850-1C89-41D6-97D9-C8E23F624FD6}"/>
              </a:ext>
            </a:extLst>
          </p:cNvPr>
          <p:cNvSpPr txBox="1">
            <a:spLocks noChangeArrowheads="1"/>
          </p:cNvSpPr>
          <p:nvPr/>
        </p:nvSpPr>
        <p:spPr bwMode="auto">
          <a:xfrm>
            <a:off x="0" y="8918575"/>
            <a:ext cx="30813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689" tIns="46670" rIns="93689" bIns="46670" anchor="b"/>
          <a:lstStyle>
            <a:lvl1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1pPr>
            <a:lvl2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2pPr>
            <a:lvl3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3pPr>
            <a:lvl4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4pPr>
            <a:lvl5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9pPr>
          </a:lstStyle>
          <a:p>
            <a:pPr eaLnBrk="1">
              <a:buClr>
                <a:srgbClr val="000000"/>
              </a:buClr>
              <a:buSzPct val="100000"/>
            </a:pPr>
            <a:endParaRPr lang="en-US" altLang="en-US" sz="1200" b="1">
              <a:solidFill>
                <a:srgbClr val="FFFFFF"/>
              </a:solidFill>
              <a:ea typeface="Arial Unicode MS" pitchFamily="34" charset="-128"/>
            </a:endParaRPr>
          </a:p>
        </p:txBody>
      </p:sp>
      <p:sp>
        <p:nvSpPr>
          <p:cNvPr id="18437" name="Text Box 4">
            <a:extLst>
              <a:ext uri="{FF2B5EF4-FFF2-40B4-BE49-F238E27FC236}">
                <a16:creationId xmlns:a16="http://schemas.microsoft.com/office/drawing/2014/main" id="{9F512255-B238-4005-AB86-6E856A151BCB}"/>
              </a:ext>
            </a:extLst>
          </p:cNvPr>
          <p:cNvSpPr txBox="1">
            <a:spLocks noChangeArrowheads="1"/>
          </p:cNvSpPr>
          <p:nvPr/>
        </p:nvSpPr>
        <p:spPr bwMode="auto">
          <a:xfrm>
            <a:off x="0" y="0"/>
            <a:ext cx="30813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689" tIns="46670" rIns="93689" bIns="46670"/>
          <a:lstStyle>
            <a:lvl1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1pPr>
            <a:lvl2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2pPr>
            <a:lvl3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3pPr>
            <a:lvl4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4pPr>
            <a:lvl5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9pPr>
          </a:lstStyle>
          <a:p>
            <a:pPr eaLnBrk="1">
              <a:buClr>
                <a:srgbClr val="000000"/>
              </a:buClr>
              <a:buSzPct val="100000"/>
            </a:pPr>
            <a:endParaRPr lang="en-US" altLang="en-US" sz="1200" b="1">
              <a:solidFill>
                <a:srgbClr val="FFFFFF"/>
              </a:solidFill>
              <a:ea typeface="Arial Unicode MS" pitchFamily="34" charset="-128"/>
            </a:endParaRPr>
          </a:p>
        </p:txBody>
      </p:sp>
      <p:sp>
        <p:nvSpPr>
          <p:cNvPr id="18438" name="Text Box 5">
            <a:extLst>
              <a:ext uri="{FF2B5EF4-FFF2-40B4-BE49-F238E27FC236}">
                <a16:creationId xmlns:a16="http://schemas.microsoft.com/office/drawing/2014/main" id="{BDD99E95-9ED5-4D1A-A7BC-EFEA5AFF5AA8}"/>
              </a:ext>
            </a:extLst>
          </p:cNvPr>
          <p:cNvSpPr txBox="1">
            <a:spLocks noChangeArrowheads="1"/>
          </p:cNvSpPr>
          <p:nvPr/>
        </p:nvSpPr>
        <p:spPr bwMode="auto">
          <a:xfrm>
            <a:off x="4021138" y="0"/>
            <a:ext cx="30813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689" tIns="46670" rIns="93689" bIns="46670"/>
          <a:lstStyle>
            <a:lvl1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1pPr>
            <a:lvl2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2pPr>
            <a:lvl3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3pPr>
            <a:lvl4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4pPr>
            <a:lvl5pPr>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703263" algn="l"/>
                <a:tab pos="1406525" algn="l"/>
                <a:tab pos="2109788" algn="l"/>
                <a:tab pos="2813050" algn="l"/>
              </a:tabLst>
              <a:defRPr sz="2400">
                <a:solidFill>
                  <a:schemeClr val="bg1"/>
                </a:solidFill>
                <a:latin typeface="Times New Roman" panose="02020603050405020304" pitchFamily="18" charset="0"/>
                <a:ea typeface="MS Gothic" panose="020B0609070205080204" pitchFamily="49" charset="-128"/>
              </a:defRPr>
            </a:lvl9pPr>
          </a:lstStyle>
          <a:p>
            <a:pPr algn="r" eaLnBrk="1">
              <a:buClr>
                <a:srgbClr val="000000"/>
              </a:buClr>
              <a:buSzPct val="100000"/>
            </a:pPr>
            <a:endParaRPr lang="en-US" altLang="en-US" sz="1200" b="1">
              <a:solidFill>
                <a:srgbClr val="FFFFFF"/>
              </a:solidFill>
              <a:ea typeface="Arial Unicode MS" pitchFamily="34" charset="-128"/>
            </a:endParaRPr>
          </a:p>
        </p:txBody>
      </p:sp>
      <p:sp>
        <p:nvSpPr>
          <p:cNvPr id="18439" name="Text Box 6">
            <a:extLst>
              <a:ext uri="{FF2B5EF4-FFF2-40B4-BE49-F238E27FC236}">
                <a16:creationId xmlns:a16="http://schemas.microsoft.com/office/drawing/2014/main" id="{E043AF3B-0090-477F-8DB6-D298BD64ABF7}"/>
              </a:ext>
            </a:extLst>
          </p:cNvPr>
          <p:cNvSpPr txBox="1">
            <a:spLocks noChangeArrowheads="1"/>
          </p:cNvSpPr>
          <p:nvPr/>
        </p:nvSpPr>
        <p:spPr bwMode="auto">
          <a:xfrm>
            <a:off x="1222375" y="706438"/>
            <a:ext cx="4659313" cy="3517900"/>
          </a:xfrm>
          <a:prstGeom prst="rect">
            <a:avLst/>
          </a:prstGeom>
          <a:solidFill>
            <a:srgbClr val="FFFFFF"/>
          </a:solidFill>
          <a:ln w="9360">
            <a:solidFill>
              <a:srgbClr val="000000"/>
            </a:solidFill>
            <a:miter lim="800000"/>
            <a:headEnd/>
            <a:tailEnd/>
          </a:ln>
        </p:spPr>
        <p:txBody>
          <a:bodyPr wrap="none" lIns="89128" tIns="44564" rIns="89128" bIns="44564" anchor="ctr"/>
          <a:lstStyle/>
          <a:p>
            <a:pPr>
              <a:buClr>
                <a:srgbClr val="000000"/>
              </a:buClr>
              <a:buSzPct val="100000"/>
              <a:buFont typeface="Times New Roman" panose="02020603050405020304" pitchFamily="18" charset="0"/>
              <a:buNone/>
            </a:pPr>
            <a:endParaRPr lang="en-US" altLang="en-US"/>
          </a:p>
        </p:txBody>
      </p:sp>
      <p:sp>
        <p:nvSpPr>
          <p:cNvPr id="18440" name="Text Box 7">
            <a:extLst>
              <a:ext uri="{FF2B5EF4-FFF2-40B4-BE49-F238E27FC236}">
                <a16:creationId xmlns:a16="http://schemas.microsoft.com/office/drawing/2014/main" id="{FC97A164-DB72-4AA7-8EFB-DABA10912DB1}"/>
              </a:ext>
            </a:extLst>
          </p:cNvPr>
          <p:cNvSpPr>
            <a:spLocks noGrp="1" noChangeArrowheads="1"/>
          </p:cNvSpPr>
          <p:nvPr>
            <p:ph type="body"/>
          </p:nvPr>
        </p:nvSpPr>
        <p:spPr>
          <a:xfrm>
            <a:off x="711200" y="4460875"/>
            <a:ext cx="5680075" cy="4221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89" tIns="46670" rIns="93689" bIns="46670"/>
          <a:lstStyle/>
          <a:p>
            <a:pPr eaLnBrk="1">
              <a:spcBef>
                <a:spcPts val="438"/>
              </a:spcBef>
              <a:tabLst>
                <a:tab pos="0" algn="l"/>
                <a:tab pos="442913" algn="l"/>
                <a:tab pos="889000" algn="l"/>
                <a:tab pos="1335088" algn="l"/>
                <a:tab pos="1781175" algn="l"/>
                <a:tab pos="2227263" algn="l"/>
                <a:tab pos="2673350" algn="l"/>
                <a:tab pos="3117850" algn="l"/>
                <a:tab pos="3563938" algn="l"/>
                <a:tab pos="4008438" algn="l"/>
                <a:tab pos="4454525" algn="l"/>
                <a:tab pos="4900613" algn="l"/>
                <a:tab pos="5346700" algn="l"/>
                <a:tab pos="5791200" algn="l"/>
                <a:tab pos="6237288" algn="l"/>
                <a:tab pos="6683375" algn="l"/>
                <a:tab pos="7129463" algn="l"/>
                <a:tab pos="7573963" algn="l"/>
                <a:tab pos="8020050" algn="l"/>
                <a:tab pos="8464550" algn="l"/>
                <a:tab pos="8910638" algn="l"/>
              </a:tabLst>
            </a:pPr>
            <a:r>
              <a:rPr lang="en-US" altLang="en-US" sz="1400" dirty="0">
                <a:latin typeface="Arial" panose="020B0604020202020204" pitchFamily="34" charset="0"/>
                <a:ea typeface="Arial Unicode MS" pitchFamily="34" charset="-128"/>
              </a:rPr>
              <a:t>The AASCU Consulting approach to strategic planning places emphasis on identifying the desired and optimal strategic position for an institution - what it is; who it serves; what it does; how it is different. This is often overlooked in the strategic planning process.  So, the strategic position becomes the framework and driver for the goals, desired outcomes, and strategies in the strategic and operation plan.  Our process will identify the differentiators for Eastern Washington and build a strategic plan that strengthens and leverages those differentiators to advance the mission of the University.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8171" y="4039539"/>
            <a:ext cx="9167596" cy="1370662"/>
          </a:xfrm>
        </p:spPr>
        <p:txBody>
          <a:bodyPr>
            <a:normAutofit/>
          </a:bodyPr>
          <a:lstStyle>
            <a:lvl1pPr>
              <a:defRPr sz="4800" b="0">
                <a:solidFill>
                  <a:srgbClr val="141B4D"/>
                </a:solidFill>
              </a:defRPr>
            </a:lvl1pPr>
          </a:lstStyle>
          <a:p>
            <a:r>
              <a:rPr lang="en-US"/>
              <a:t>Click to edit Master title style</a:t>
            </a:r>
            <a:endParaRPr dirty="0"/>
          </a:p>
        </p:txBody>
      </p:sp>
      <p:sp>
        <p:nvSpPr>
          <p:cNvPr id="3" name="Subtitle 2"/>
          <p:cNvSpPr>
            <a:spLocks noGrp="1"/>
          </p:cNvSpPr>
          <p:nvPr>
            <p:ph type="subTitle" idx="1"/>
          </p:nvPr>
        </p:nvSpPr>
        <p:spPr>
          <a:xfrm>
            <a:off x="608171" y="5410200"/>
            <a:ext cx="9101094" cy="566651"/>
          </a:xfrm>
        </p:spPr>
        <p:txBody>
          <a:bodyPr>
            <a:normAutofit/>
          </a:bodyPr>
          <a:lstStyle>
            <a:lvl1pPr marL="0" indent="0" algn="l">
              <a:spcBef>
                <a:spcPts val="0"/>
              </a:spcBef>
              <a:buNone/>
              <a:defRPr sz="2400">
                <a:solidFill>
                  <a:srgbClr val="A60A3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8" name="Date Placeholder 7"/>
          <p:cNvSpPr>
            <a:spLocks noGrp="1"/>
          </p:cNvSpPr>
          <p:nvPr>
            <p:ph type="dt" sz="half" idx="10"/>
          </p:nvPr>
        </p:nvSpPr>
        <p:spPr/>
        <p:txBody>
          <a:bodyPr/>
          <a:lstStyle/>
          <a:p>
            <a:fld id="{F1DD41FA-FAB5-4E89-8794-9128B1BE9D26}" type="datetimeFigureOut">
              <a:rPr lang="en-US" smtClean="0"/>
              <a:t>2/14/23</a:t>
            </a:fld>
            <a:endParaRPr lang="en-US" dirty="0"/>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D609C72-9589-4348-B0BC-22B55A2A7AA8}" type="slidenum">
              <a:rPr lang="en-US" smtClean="0"/>
              <a:t>‹#›</a:t>
            </a:fld>
            <a:endParaRPr lang="en-US"/>
          </a:p>
        </p:txBody>
      </p:sp>
      <p:sp>
        <p:nvSpPr>
          <p:cNvPr id="7" name="TextBox 6">
            <a:extLst>
              <a:ext uri="{FF2B5EF4-FFF2-40B4-BE49-F238E27FC236}">
                <a16:creationId xmlns:a16="http://schemas.microsoft.com/office/drawing/2014/main" id="{EF4F0CE8-E569-4E36-BF10-4CBA7E3F264D}"/>
              </a:ext>
            </a:extLst>
          </p:cNvPr>
          <p:cNvSpPr txBox="1"/>
          <p:nvPr/>
        </p:nvSpPr>
        <p:spPr>
          <a:xfrm>
            <a:off x="608171" y="6096923"/>
            <a:ext cx="7500771" cy="334707"/>
          </a:xfrm>
          <a:prstGeom prst="rect">
            <a:avLst/>
          </a:prstGeom>
          <a:noFill/>
        </p:spPr>
        <p:txBody>
          <a:bodyPr wrap="none" rtlCol="0">
            <a:spAutoFit/>
          </a:bodyPr>
          <a:lstStyle/>
          <a:p>
            <a:pPr marL="0" marR="0" fontAlgn="base">
              <a:lnSpc>
                <a:spcPts val="1440"/>
              </a:lnSpc>
              <a:spcBef>
                <a:spcPts val="0"/>
              </a:spcBef>
              <a:spcAft>
                <a:spcPts val="0"/>
              </a:spcAft>
            </a:pPr>
            <a:r>
              <a:rPr lang="en-US" sz="1600" dirty="0">
                <a:solidFill>
                  <a:srgbClr val="767171"/>
                </a:solidFill>
                <a:effectLst/>
                <a:latin typeface="Open Sans" panose="020B0606030504020204" pitchFamily="34" charset="0"/>
                <a:ea typeface="Times New Roman" panose="02020603050405020304" pitchFamily="18" charset="0"/>
              </a:rPr>
              <a:t>We consult and advise university leaders to help their institutions</a:t>
            </a:r>
            <a:r>
              <a:rPr lang="en-US" sz="1600" dirty="0">
                <a:solidFill>
                  <a:srgbClr val="767171"/>
                </a:solidFill>
                <a:effectLst/>
                <a:latin typeface="Ink Free" panose="03080402000500000000" pitchFamily="66" charset="0"/>
                <a:ea typeface="Times New Roman" panose="02020603050405020304" pitchFamily="18" charset="0"/>
              </a:rPr>
              <a:t> </a:t>
            </a:r>
            <a:r>
              <a:rPr lang="en-US" sz="2800" b="1" i="1" dirty="0">
                <a:solidFill>
                  <a:srgbClr val="767171"/>
                </a:solidFill>
                <a:effectLst/>
                <a:latin typeface="Ink Free" panose="03080402000500000000" pitchFamily="66" charset="0"/>
                <a:ea typeface="Times New Roman" panose="02020603050405020304" pitchFamily="18" charset="0"/>
              </a:rPr>
              <a:t>thrive</a:t>
            </a:r>
            <a:r>
              <a:rPr lang="en-US" sz="2800" b="1" dirty="0">
                <a:solidFill>
                  <a:srgbClr val="767171"/>
                </a:solidFill>
                <a:effectLst/>
                <a:latin typeface="Ink Free" panose="03080402000500000000" pitchFamily="66" charset="0"/>
                <a:ea typeface="Times New Roman" panose="02020603050405020304" pitchFamily="18" charset="0"/>
              </a:rPr>
              <a:t>.</a:t>
            </a:r>
            <a:endParaRPr lang="en-US" sz="1600" b="1" dirty="0">
              <a:effectLst/>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319909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172" y="685800"/>
            <a:ext cx="3963432" cy="4724400"/>
          </a:xfrm>
        </p:spPr>
        <p:txBody>
          <a:bodyPr anchor="b">
            <a:noAutofit/>
          </a:bodyPr>
          <a:lstStyle>
            <a:lvl1pPr algn="l">
              <a:defRPr sz="3600" b="0">
                <a:solidFill>
                  <a:srgbClr val="141B4D"/>
                </a:solidFill>
              </a:defRPr>
            </a:lvl1pPr>
          </a:lstStyle>
          <a:p>
            <a:r>
              <a:rPr lang="en-US"/>
              <a:t>Click to edit Master title style</a:t>
            </a:r>
            <a:endParaRPr/>
          </a:p>
        </p:txBody>
      </p:sp>
      <p:sp>
        <p:nvSpPr>
          <p:cNvPr id="3" name="Content Placeholder 2"/>
          <p:cNvSpPr>
            <a:spLocks noGrp="1"/>
          </p:cNvSpPr>
          <p:nvPr>
            <p:ph idx="1"/>
          </p:nvPr>
        </p:nvSpPr>
        <p:spPr>
          <a:xfrm>
            <a:off x="4876484" y="777876"/>
            <a:ext cx="6705917"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8171" y="5410200"/>
            <a:ext cx="3963432" cy="762000"/>
          </a:xfrm>
        </p:spPr>
        <p:txBody>
          <a:bodyPr>
            <a:normAutofit/>
          </a:bodyPr>
          <a:lstStyle>
            <a:lvl1pPr marL="0" indent="0">
              <a:spcBef>
                <a:spcPts val="0"/>
              </a:spcBef>
              <a:buNone/>
              <a:defRPr sz="2000">
                <a:solidFill>
                  <a:srgbClr val="A60A3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D41FA-FAB5-4E89-8794-9128B1BE9D26}" type="datetimeFigureOut">
              <a:rPr lang="en-US" smtClean="0"/>
              <a:t>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107990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172" y="685800"/>
            <a:ext cx="3963432" cy="4724400"/>
          </a:xfrm>
        </p:spPr>
        <p:txBody>
          <a:bodyPr anchor="b">
            <a:normAutofit/>
          </a:bodyPr>
          <a:lstStyle>
            <a:lvl1pPr algn="l">
              <a:defRPr sz="3600" b="0">
                <a:solidFill>
                  <a:srgbClr val="141B4D"/>
                </a:solidFill>
              </a:defRPr>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4875054" y="905068"/>
            <a:ext cx="6707347" cy="5359207"/>
          </a:xfrm>
          <a:ln w="63500">
            <a:solidFill>
              <a:schemeClr val="bg1"/>
            </a:solidFill>
            <a:miter lim="800000"/>
          </a:ln>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08171" y="5410200"/>
            <a:ext cx="3963432" cy="762000"/>
          </a:xfrm>
        </p:spPr>
        <p:txBody>
          <a:bodyPr>
            <a:normAutofit/>
          </a:bodyPr>
          <a:lstStyle>
            <a:lvl1pPr marL="0" indent="0">
              <a:spcBef>
                <a:spcPts val="0"/>
              </a:spcBef>
              <a:buNone/>
              <a:defRPr sz="2000">
                <a:solidFill>
                  <a:srgbClr val="A60A3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D41FA-FAB5-4E89-8794-9128B1BE9D26}" type="datetimeFigureOut">
              <a:rPr lang="en-US" smtClean="0"/>
              <a:t>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278868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1DD41FA-FAB5-4E89-8794-9128B1BE9D26}"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34027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8092" y="685800"/>
            <a:ext cx="1295738" cy="5486400"/>
          </a:xfrm>
        </p:spPr>
        <p:txBody>
          <a:bodyPr vert="eaVert"/>
          <a:lstStyle>
            <a:lvl1pPr>
              <a:defRPr>
                <a:solidFill>
                  <a:srgbClr val="141B4D"/>
                </a:solidFill>
              </a:defRPr>
            </a:lvl1pPr>
          </a:lstStyle>
          <a:p>
            <a:r>
              <a:rPr lang="en-US"/>
              <a:t>Click to edit Master title style</a:t>
            </a:r>
            <a:endParaRPr dirty="0"/>
          </a:p>
        </p:txBody>
      </p:sp>
      <p:sp>
        <p:nvSpPr>
          <p:cNvPr id="3" name="Vertical Text Placeholder 2"/>
          <p:cNvSpPr>
            <a:spLocks noGrp="1"/>
          </p:cNvSpPr>
          <p:nvPr>
            <p:ph type="body" orient="vert" idx="1"/>
          </p:nvPr>
        </p:nvSpPr>
        <p:spPr>
          <a:xfrm>
            <a:off x="608171" y="685800"/>
            <a:ext cx="9476721" cy="5486400"/>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1DD41FA-FAB5-4E89-8794-9128B1BE9D26}"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204476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14" name="Picture 13" descr="A picture containing text, person, sitting&#10;&#10;Description automatically generated">
            <a:extLst>
              <a:ext uri="{FF2B5EF4-FFF2-40B4-BE49-F238E27FC236}">
                <a16:creationId xmlns:a16="http://schemas.microsoft.com/office/drawing/2014/main" id="{9062B7C7-52A2-4804-8B67-C0106DEF1D33}"/>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brightnessContrast bright="-26000"/>
                    </a14:imgEffect>
                  </a14:imgLayer>
                </a14:imgProps>
              </a:ext>
              <a:ext uri="{28A0092B-C50C-407E-A947-70E740481C1C}">
                <a14:useLocalDpi xmlns:a14="http://schemas.microsoft.com/office/drawing/2010/main" val="0"/>
              </a:ext>
            </a:extLst>
          </a:blip>
          <a:srcRect t="2453" b="28374"/>
          <a:stretch/>
        </p:blipFill>
        <p:spPr>
          <a:xfrm>
            <a:off x="0" y="748146"/>
            <a:ext cx="12192000" cy="5973331"/>
          </a:xfrm>
          <a:prstGeom prst="rect">
            <a:avLst/>
          </a:prstGeom>
        </p:spPr>
      </p:pic>
      <p:sp>
        <p:nvSpPr>
          <p:cNvPr id="5" name="Slide Number Placeholder 4">
            <a:extLst>
              <a:ext uri="{FF2B5EF4-FFF2-40B4-BE49-F238E27FC236}">
                <a16:creationId xmlns:a16="http://schemas.microsoft.com/office/drawing/2014/main" id="{1813F9E0-E911-4417-8157-9E297F0C72B2}"/>
              </a:ext>
            </a:extLst>
          </p:cNvPr>
          <p:cNvSpPr>
            <a:spLocks noGrp="1"/>
          </p:cNvSpPr>
          <p:nvPr>
            <p:ph type="sldNum" sz="quarter" idx="12"/>
          </p:nvPr>
        </p:nvSpPr>
        <p:spPr/>
        <p:txBody>
          <a:bodyPr/>
          <a:lstStyle/>
          <a:p>
            <a:fld id="{3D609C72-9589-4348-B0BC-22B55A2A7AA8}" type="slidenum">
              <a:rPr lang="en-US" smtClean="0"/>
              <a:t>‹#›</a:t>
            </a:fld>
            <a:endParaRPr lang="en-US"/>
          </a:p>
        </p:txBody>
      </p:sp>
      <p:sp>
        <p:nvSpPr>
          <p:cNvPr id="8" name="Title 1">
            <a:extLst>
              <a:ext uri="{FF2B5EF4-FFF2-40B4-BE49-F238E27FC236}">
                <a16:creationId xmlns:a16="http://schemas.microsoft.com/office/drawing/2014/main" id="{E87D666A-8A68-4866-8A4F-C029EAAE79E8}"/>
              </a:ext>
            </a:extLst>
          </p:cNvPr>
          <p:cNvSpPr txBox="1">
            <a:spLocks/>
          </p:cNvSpPr>
          <p:nvPr/>
        </p:nvSpPr>
        <p:spPr>
          <a:xfrm>
            <a:off x="450223" y="1768057"/>
            <a:ext cx="4793714" cy="2078699"/>
          </a:xfrm>
          <a:prstGeom prst="rect">
            <a:avLst/>
          </a:prstGeom>
        </p:spPr>
        <p:txBody>
          <a:bodyPr vert="horz" lIns="91440" tIns="45720" rIns="91440" bIns="45720" rtlCol="0" anchor="b">
            <a:normAutofit/>
          </a:bodyPr>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pPr algn="l"/>
            <a:r>
              <a:rPr lang="en-US" dirty="0">
                <a:effectLst>
                  <a:outerShdw blurRad="38100" dist="38100" dir="2700000" algn="tl">
                    <a:srgbClr val="000000">
                      <a:alpha val="43137"/>
                    </a:srgbClr>
                  </a:outerShdw>
                </a:effectLst>
              </a:rPr>
              <a:t>Thank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You</a:t>
            </a:r>
          </a:p>
        </p:txBody>
      </p:sp>
      <p:sp>
        <p:nvSpPr>
          <p:cNvPr id="9" name="Subtitle 2">
            <a:extLst>
              <a:ext uri="{FF2B5EF4-FFF2-40B4-BE49-F238E27FC236}">
                <a16:creationId xmlns:a16="http://schemas.microsoft.com/office/drawing/2014/main" id="{0F7DCBE3-63BB-4504-8414-58082BD9D02F}"/>
              </a:ext>
            </a:extLst>
          </p:cNvPr>
          <p:cNvSpPr>
            <a:spLocks noGrp="1"/>
          </p:cNvSpPr>
          <p:nvPr>
            <p:ph type="subTitle" idx="1" hasCustomPrompt="1"/>
          </p:nvPr>
        </p:nvSpPr>
        <p:spPr>
          <a:xfrm>
            <a:off x="609600" y="4050593"/>
            <a:ext cx="4303959" cy="271807"/>
          </a:xfrm>
        </p:spPr>
        <p:txBody>
          <a:bodyPr/>
          <a:lstStyle>
            <a:lvl1pPr marL="0" indent="0" algn="r">
              <a:buNone/>
              <a:defRPr sz="1600" b="1">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Full Name</a:t>
            </a:r>
          </a:p>
        </p:txBody>
      </p:sp>
      <p:sp>
        <p:nvSpPr>
          <p:cNvPr id="10" name="Text Placeholder 4">
            <a:extLst>
              <a:ext uri="{FF2B5EF4-FFF2-40B4-BE49-F238E27FC236}">
                <a16:creationId xmlns:a16="http://schemas.microsoft.com/office/drawing/2014/main" id="{852136A5-CFE1-4FB2-BEB3-01C66BC65D51}"/>
              </a:ext>
            </a:extLst>
          </p:cNvPr>
          <p:cNvSpPr>
            <a:spLocks noGrp="1"/>
          </p:cNvSpPr>
          <p:nvPr>
            <p:ph type="body" sz="quarter" idx="15" hasCustomPrompt="1"/>
          </p:nvPr>
        </p:nvSpPr>
        <p:spPr>
          <a:xfrm>
            <a:off x="609600" y="4456763"/>
            <a:ext cx="4303959" cy="252000"/>
          </a:xfrm>
        </p:spPr>
        <p:txBody>
          <a:bodyPr/>
          <a:lstStyle>
            <a:lvl1pPr marL="0" indent="0" algn="r">
              <a:buNone/>
              <a:defRPr sz="1600" b="1">
                <a:solidFill>
                  <a:schemeClr val="bg1"/>
                </a:solidFill>
                <a:effectLst>
                  <a:outerShdw blurRad="38100" dist="38100" dir="2700000" algn="tl">
                    <a:srgbClr val="000000">
                      <a:alpha val="43137"/>
                    </a:srgbClr>
                  </a:outerShdw>
                </a:effectLs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Phone</a:t>
            </a:r>
          </a:p>
        </p:txBody>
      </p:sp>
      <p:sp>
        <p:nvSpPr>
          <p:cNvPr id="11" name="Text Placeholder 10">
            <a:extLst>
              <a:ext uri="{FF2B5EF4-FFF2-40B4-BE49-F238E27FC236}">
                <a16:creationId xmlns:a16="http://schemas.microsoft.com/office/drawing/2014/main" id="{F0F291B4-3CA1-428C-9D1F-401237807870}"/>
              </a:ext>
            </a:extLst>
          </p:cNvPr>
          <p:cNvSpPr>
            <a:spLocks noGrp="1"/>
          </p:cNvSpPr>
          <p:nvPr>
            <p:ph type="body" sz="quarter" idx="16" hasCustomPrompt="1"/>
          </p:nvPr>
        </p:nvSpPr>
        <p:spPr>
          <a:xfrm>
            <a:off x="609600" y="4843126"/>
            <a:ext cx="4303959" cy="252000"/>
          </a:xfrm>
        </p:spPr>
        <p:txBody>
          <a:bodyPr/>
          <a:lstStyle>
            <a:lvl1pPr marL="0" indent="0" algn="r">
              <a:buNone/>
              <a:defRPr sz="1600" b="1">
                <a:solidFill>
                  <a:schemeClr val="bg1"/>
                </a:solidFill>
                <a:effectLst>
                  <a:outerShdw blurRad="38100" dist="38100" dir="2700000" algn="tl">
                    <a:srgbClr val="000000">
                      <a:alpha val="43137"/>
                    </a:srgbClr>
                  </a:outerShdw>
                </a:effectLst>
              </a:defRPr>
            </a:lvl1pPr>
          </a:lstStyle>
          <a:p>
            <a:pPr lvl="0"/>
            <a:r>
              <a:rPr lang="en-US" noProof="0"/>
              <a:t>Email</a:t>
            </a:r>
          </a:p>
        </p:txBody>
      </p:sp>
      <p:sp>
        <p:nvSpPr>
          <p:cNvPr id="15" name="Title 1">
            <a:extLst>
              <a:ext uri="{FF2B5EF4-FFF2-40B4-BE49-F238E27FC236}">
                <a16:creationId xmlns:a16="http://schemas.microsoft.com/office/drawing/2014/main" id="{1140F621-6DC0-458B-A3E7-574FBD6995E8}"/>
              </a:ext>
            </a:extLst>
          </p:cNvPr>
          <p:cNvSpPr txBox="1">
            <a:spLocks/>
          </p:cNvSpPr>
          <p:nvPr/>
        </p:nvSpPr>
        <p:spPr>
          <a:xfrm>
            <a:off x="609598" y="4444294"/>
            <a:ext cx="11582401" cy="2078699"/>
          </a:xfrm>
          <a:prstGeom prst="rect">
            <a:avLst/>
          </a:prstGeom>
        </p:spPr>
        <p:txBody>
          <a:bodyPr vert="horz" lIns="91440" tIns="45720" rIns="91440" bIns="45720" rtlCol="0" anchor="b">
            <a:normAutofit/>
          </a:bodyPr>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pPr algn="l"/>
            <a:r>
              <a:rPr lang="en-US" sz="2000" cap="none" spc="0" dirty="0">
                <a:solidFill>
                  <a:schemeClr val="bg1"/>
                </a:solidFill>
                <a:effectLst>
                  <a:outerShdw blurRad="38100" dist="38100" dir="2700000" algn="tl">
                    <a:srgbClr val="000000">
                      <a:alpha val="43137"/>
                    </a:srgbClr>
                  </a:outerShdw>
                </a:effectLst>
                <a:latin typeface="+mn-lt"/>
              </a:rPr>
              <a:t>aascuconsulting.org</a:t>
            </a:r>
          </a:p>
        </p:txBody>
      </p:sp>
    </p:spTree>
    <p:extLst>
      <p:ext uri="{BB962C8B-B14F-4D97-AF65-F5344CB8AC3E}">
        <p14:creationId xmlns:p14="http://schemas.microsoft.com/office/powerpoint/2010/main" val="248237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78632"/>
            <a:ext cx="10974230" cy="1066800"/>
          </a:xfrm>
        </p:spPr>
        <p:txBody>
          <a:bodyPr/>
          <a:lstStyle>
            <a:lvl1pPr>
              <a:defRPr>
                <a:solidFill>
                  <a:srgbClr val="141B4D"/>
                </a:solidFill>
              </a:defRPr>
            </a:lvl1pPr>
          </a:lstStyle>
          <a:p>
            <a:r>
              <a:rPr lang="en-US"/>
              <a:t>Click to edit Master title style</a:t>
            </a:r>
            <a:endParaRPr dirty="0"/>
          </a:p>
        </p:txBody>
      </p:sp>
      <p:sp>
        <p:nvSpPr>
          <p:cNvPr id="3" name="Content Placeholder 2"/>
          <p:cNvSpPr>
            <a:spLocks noGrp="1"/>
          </p:cNvSpPr>
          <p:nvPr>
            <p:ph idx="1"/>
          </p:nvPr>
        </p:nvSpPr>
        <p:spPr>
          <a:xfrm>
            <a:off x="609600" y="2055392"/>
            <a:ext cx="10289680" cy="4190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1DD41FA-FAB5-4E89-8794-9128B1BE9D26}"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301855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10" name="Content Placeholder 4" descr="A person with a spoon in the mouth&#10;&#10;Description automatically generated with low confidence">
            <a:extLst>
              <a:ext uri="{FF2B5EF4-FFF2-40B4-BE49-F238E27FC236}">
                <a16:creationId xmlns:a16="http://schemas.microsoft.com/office/drawing/2014/main" id="{827FAD41-88AF-4810-8211-76F3A65AE2B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38931" y="769655"/>
            <a:ext cx="3953069" cy="6305861"/>
          </a:xfrm>
          <a:prstGeom prst="rect">
            <a:avLst/>
          </a:prstGeom>
        </p:spPr>
      </p:pic>
      <p:sp>
        <p:nvSpPr>
          <p:cNvPr id="2" name="Title 1"/>
          <p:cNvSpPr>
            <a:spLocks noGrp="1"/>
          </p:cNvSpPr>
          <p:nvPr>
            <p:ph type="title"/>
          </p:nvPr>
        </p:nvSpPr>
        <p:spPr>
          <a:xfrm>
            <a:off x="608172" y="2590800"/>
            <a:ext cx="8231743" cy="2819400"/>
          </a:xfrm>
        </p:spPr>
        <p:txBody>
          <a:bodyPr anchor="b">
            <a:normAutofit/>
          </a:bodyPr>
          <a:lstStyle>
            <a:lvl1pPr algn="l">
              <a:defRPr sz="4800" b="0" cap="none" baseline="0">
                <a:solidFill>
                  <a:srgbClr val="141B4D"/>
                </a:solidFill>
              </a:defRPr>
            </a:lvl1pPr>
          </a:lstStyle>
          <a:p>
            <a:r>
              <a:rPr lang="en-US"/>
              <a:t>Click to edit Master title style</a:t>
            </a:r>
            <a:endParaRPr dirty="0"/>
          </a:p>
        </p:txBody>
      </p:sp>
      <p:sp>
        <p:nvSpPr>
          <p:cNvPr id="3" name="Text Placeholder 2"/>
          <p:cNvSpPr>
            <a:spLocks noGrp="1"/>
          </p:cNvSpPr>
          <p:nvPr>
            <p:ph type="body" idx="1"/>
          </p:nvPr>
        </p:nvSpPr>
        <p:spPr>
          <a:xfrm>
            <a:off x="606584" y="5410200"/>
            <a:ext cx="8233331" cy="762000"/>
          </a:xfrm>
        </p:spPr>
        <p:txBody>
          <a:bodyPr anchor="t">
            <a:normAutofit/>
          </a:bodyPr>
          <a:lstStyle>
            <a:lvl1pPr marL="0" indent="0">
              <a:spcBef>
                <a:spcPts val="0"/>
              </a:spcBef>
              <a:buNone/>
              <a:defRPr sz="2400">
                <a:solidFill>
                  <a:srgbClr val="A60A3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F1DD41FA-FAB5-4E89-8794-9128B1BE9D26}" type="datetimeFigureOut">
              <a:rPr lang="en-US" smtClean="0"/>
              <a:t>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149976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546CE-6866-4C32-B5F7-8DB768CBB55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748"/>
          <a:stretch/>
        </p:blipFill>
        <p:spPr>
          <a:xfrm>
            <a:off x="8331200" y="685800"/>
            <a:ext cx="3860800" cy="6280902"/>
          </a:xfrm>
          <a:prstGeom prst="rect">
            <a:avLst/>
          </a:prstGeom>
        </p:spPr>
      </p:pic>
      <p:sp>
        <p:nvSpPr>
          <p:cNvPr id="2" name="Title 1"/>
          <p:cNvSpPr>
            <a:spLocks noGrp="1"/>
          </p:cNvSpPr>
          <p:nvPr>
            <p:ph type="title"/>
          </p:nvPr>
        </p:nvSpPr>
        <p:spPr>
          <a:xfrm>
            <a:off x="608172" y="2590800"/>
            <a:ext cx="8231743" cy="2819400"/>
          </a:xfrm>
        </p:spPr>
        <p:txBody>
          <a:bodyPr anchor="b">
            <a:normAutofit/>
          </a:bodyPr>
          <a:lstStyle>
            <a:lvl1pPr algn="l">
              <a:defRPr sz="4800" b="0" cap="none" baseline="0">
                <a:solidFill>
                  <a:srgbClr val="141B4D"/>
                </a:solidFill>
              </a:defRPr>
            </a:lvl1pPr>
          </a:lstStyle>
          <a:p>
            <a:r>
              <a:rPr lang="en-US"/>
              <a:t>Click to edit Master title style</a:t>
            </a:r>
            <a:endParaRPr dirty="0"/>
          </a:p>
        </p:txBody>
      </p:sp>
      <p:sp>
        <p:nvSpPr>
          <p:cNvPr id="3" name="Text Placeholder 2"/>
          <p:cNvSpPr>
            <a:spLocks noGrp="1"/>
          </p:cNvSpPr>
          <p:nvPr>
            <p:ph type="body" idx="1"/>
          </p:nvPr>
        </p:nvSpPr>
        <p:spPr>
          <a:xfrm>
            <a:off x="606584" y="5410200"/>
            <a:ext cx="8233331" cy="762000"/>
          </a:xfrm>
        </p:spPr>
        <p:txBody>
          <a:bodyPr anchor="t">
            <a:normAutofit/>
          </a:bodyPr>
          <a:lstStyle>
            <a:lvl1pPr marL="0" indent="0">
              <a:spcBef>
                <a:spcPts val="0"/>
              </a:spcBef>
              <a:buNone/>
              <a:defRPr sz="2400">
                <a:solidFill>
                  <a:srgbClr val="A60A3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F1DD41FA-FAB5-4E89-8794-9128B1BE9D26}" type="datetimeFigureOut">
              <a:rPr lang="en-US" smtClean="0"/>
              <a:t>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345632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8172" y="2590800"/>
            <a:ext cx="8231743" cy="2819400"/>
          </a:xfrm>
        </p:spPr>
        <p:txBody>
          <a:bodyPr anchor="b">
            <a:normAutofit/>
          </a:bodyPr>
          <a:lstStyle>
            <a:lvl1pPr algn="l">
              <a:defRPr sz="4800" b="0" cap="none" baseline="0">
                <a:solidFill>
                  <a:srgbClr val="141B4D"/>
                </a:solidFill>
              </a:defRPr>
            </a:lvl1pPr>
          </a:lstStyle>
          <a:p>
            <a:r>
              <a:rPr lang="en-US"/>
              <a:t>Click to edit Master title style</a:t>
            </a:r>
            <a:endParaRPr dirty="0"/>
          </a:p>
        </p:txBody>
      </p:sp>
      <p:sp>
        <p:nvSpPr>
          <p:cNvPr id="3" name="Text Placeholder 2"/>
          <p:cNvSpPr>
            <a:spLocks noGrp="1"/>
          </p:cNvSpPr>
          <p:nvPr>
            <p:ph type="body" idx="1"/>
          </p:nvPr>
        </p:nvSpPr>
        <p:spPr>
          <a:xfrm>
            <a:off x="606584" y="5410200"/>
            <a:ext cx="8233331" cy="762000"/>
          </a:xfrm>
        </p:spPr>
        <p:txBody>
          <a:bodyPr anchor="t">
            <a:normAutofit/>
          </a:bodyPr>
          <a:lstStyle>
            <a:lvl1pPr marL="0" indent="0">
              <a:spcBef>
                <a:spcPts val="0"/>
              </a:spcBef>
              <a:buNone/>
              <a:defRPr sz="2400">
                <a:solidFill>
                  <a:srgbClr val="A60A3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F1DD41FA-FAB5-4E89-8794-9128B1BE9D26}" type="datetimeFigureOut">
              <a:rPr lang="en-US" smtClean="0"/>
              <a:t>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138606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8885" y="820444"/>
            <a:ext cx="10974230" cy="1066800"/>
          </a:xfrm>
        </p:spPr>
        <p:txBody>
          <a:bodyPr/>
          <a:lstStyle>
            <a:lvl1pPr>
              <a:defRPr>
                <a:solidFill>
                  <a:srgbClr val="141B4D"/>
                </a:solidFill>
              </a:defRPr>
            </a:lvl1pPr>
          </a:lstStyle>
          <a:p>
            <a:r>
              <a:rPr lang="en-US"/>
              <a:t>Click to edit Master title style</a:t>
            </a:r>
            <a:endParaRPr dirty="0"/>
          </a:p>
        </p:txBody>
      </p:sp>
      <p:sp>
        <p:nvSpPr>
          <p:cNvPr id="3" name="Content Placeholder 2"/>
          <p:cNvSpPr>
            <a:spLocks noGrp="1"/>
          </p:cNvSpPr>
          <p:nvPr>
            <p:ph sz="half" idx="1"/>
          </p:nvPr>
        </p:nvSpPr>
        <p:spPr>
          <a:xfrm>
            <a:off x="608170" y="2026298"/>
            <a:ext cx="503051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51892" y="2026298"/>
            <a:ext cx="5030509"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1DD41FA-FAB5-4E89-8794-9128B1BE9D26}" type="datetimeFigureOut">
              <a:rPr lang="en-US" smtClean="0"/>
              <a:t>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28847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885" y="943947"/>
            <a:ext cx="10974230" cy="1066800"/>
          </a:xfrm>
        </p:spPr>
        <p:txBody>
          <a:bodyPr/>
          <a:lstStyle>
            <a:lvl1pPr>
              <a:defRPr>
                <a:solidFill>
                  <a:srgbClr val="141B4D"/>
                </a:solidFill>
              </a:defRPr>
            </a:lvl1pPr>
          </a:lstStyle>
          <a:p>
            <a:r>
              <a:rPr lang="en-US"/>
              <a:t>Click to edit Master title style</a:t>
            </a:r>
            <a:endParaRPr dirty="0"/>
          </a:p>
        </p:txBody>
      </p:sp>
      <p:sp>
        <p:nvSpPr>
          <p:cNvPr id="3" name="Text Placeholder 2"/>
          <p:cNvSpPr>
            <a:spLocks noGrp="1"/>
          </p:cNvSpPr>
          <p:nvPr>
            <p:ph type="body" idx="1"/>
          </p:nvPr>
        </p:nvSpPr>
        <p:spPr>
          <a:xfrm>
            <a:off x="608170" y="1998306"/>
            <a:ext cx="5030510" cy="990600"/>
          </a:xfrm>
        </p:spPr>
        <p:txBody>
          <a:bodyPr anchor="ctr">
            <a:normAutofit/>
          </a:bodyPr>
          <a:lstStyle>
            <a:lvl1pPr marL="0" indent="0">
              <a:spcBef>
                <a:spcPts val="0"/>
              </a:spcBef>
              <a:buNone/>
              <a:defRPr sz="3200" b="0">
                <a:solidFill>
                  <a:srgbClr val="A60A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170" y="2988906"/>
            <a:ext cx="503051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551891" y="1998306"/>
            <a:ext cx="5030510" cy="990600"/>
          </a:xfrm>
        </p:spPr>
        <p:txBody>
          <a:bodyPr anchor="ctr">
            <a:normAutofit/>
          </a:bodyPr>
          <a:lstStyle>
            <a:lvl1pPr marL="0" indent="0">
              <a:spcBef>
                <a:spcPts val="0"/>
              </a:spcBef>
              <a:buNone/>
              <a:defRPr sz="3200" b="0">
                <a:solidFill>
                  <a:srgbClr val="A60A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50302" y="2988906"/>
            <a:ext cx="503051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1DD41FA-FAB5-4E89-8794-9128B1BE9D26}" type="datetimeFigureOut">
              <a:rPr lang="en-US" smtClean="0"/>
              <a:t>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132192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1B4D"/>
                </a:solidFill>
              </a:defRPr>
            </a:lvl1pPr>
          </a:lstStyle>
          <a:p>
            <a:r>
              <a:rPr lang="en-US"/>
              <a:t>Click to edit Master title style</a:t>
            </a:r>
            <a:endParaRPr dirty="0"/>
          </a:p>
        </p:txBody>
      </p:sp>
      <p:sp>
        <p:nvSpPr>
          <p:cNvPr id="3" name="Date Placeholder 2"/>
          <p:cNvSpPr>
            <a:spLocks noGrp="1"/>
          </p:cNvSpPr>
          <p:nvPr>
            <p:ph type="dt" sz="half" idx="10"/>
          </p:nvPr>
        </p:nvSpPr>
        <p:spPr/>
        <p:txBody>
          <a:bodyPr/>
          <a:lstStyle/>
          <a:p>
            <a:fld id="{F1DD41FA-FAB5-4E89-8794-9128B1BE9D26}" type="datetimeFigureOut">
              <a:rPr lang="en-US" smtClean="0"/>
              <a:t>2/14/23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308671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D41FA-FAB5-4E89-8794-9128B1BE9D26}" type="datetimeFigureOut">
              <a:rPr lang="en-US" smtClean="0"/>
              <a:t>2/14/23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609C72-9589-4348-B0BC-22B55A2A7AA8}" type="slidenum">
              <a:rPr lang="en-US" smtClean="0"/>
              <a:t>‹#›</a:t>
            </a:fld>
            <a:endParaRPr lang="en-US"/>
          </a:p>
        </p:txBody>
      </p:sp>
    </p:spTree>
    <p:extLst>
      <p:ext uri="{BB962C8B-B14F-4D97-AF65-F5344CB8AC3E}">
        <p14:creationId xmlns:p14="http://schemas.microsoft.com/office/powerpoint/2010/main" val="408159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ASCU_pptslide_background.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2000" cy="6857889"/>
          </a:xfrm>
          <a:prstGeom prst="rect">
            <a:avLst/>
          </a:prstGeom>
        </p:spPr>
      </p:pic>
      <p:sp>
        <p:nvSpPr>
          <p:cNvPr id="2" name="Title Placeholder 1"/>
          <p:cNvSpPr>
            <a:spLocks noGrp="1"/>
          </p:cNvSpPr>
          <p:nvPr>
            <p:ph type="title"/>
          </p:nvPr>
        </p:nvSpPr>
        <p:spPr>
          <a:xfrm>
            <a:off x="597464" y="812145"/>
            <a:ext cx="10974230" cy="10668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597464" y="2022149"/>
            <a:ext cx="10289680" cy="4190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2">
                    <a:lumMod val="65000"/>
                    <a:lumOff val="35000"/>
                  </a:schemeClr>
                </a:solidFill>
              </a:defRPr>
            </a:lvl1pPr>
          </a:lstStyle>
          <a:p>
            <a:fld id="{F1DD41FA-FAB5-4E89-8794-9128B1BE9D26}" type="datetimeFigureOut">
              <a:rPr lang="en-US" smtClean="0"/>
              <a:t>2/14/23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2">
                    <a:lumMod val="65000"/>
                    <a:lumOff val="35000"/>
                  </a:schemeClr>
                </a:solidFill>
              </a:defRPr>
            </a:lvl1pPr>
          </a:lstStyle>
          <a:p>
            <a:fld id="{3D609C72-9589-4348-B0BC-22B55A2A7AA8}" type="slidenum">
              <a:rPr lang="en-US" smtClean="0"/>
              <a:t>‹#›</a:t>
            </a:fld>
            <a:endParaRPr lang="en-US"/>
          </a:p>
        </p:txBody>
      </p:sp>
    </p:spTree>
    <p:extLst>
      <p:ext uri="{BB962C8B-B14F-4D97-AF65-F5344CB8AC3E}">
        <p14:creationId xmlns:p14="http://schemas.microsoft.com/office/powerpoint/2010/main" val="1201972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5"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600" b="0" kern="1200">
          <a:solidFill>
            <a:srgbClr val="141B4D"/>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DB585-13EA-EE8C-F151-9291D6F94D46}"/>
              </a:ext>
            </a:extLst>
          </p:cNvPr>
          <p:cNvSpPr>
            <a:spLocks noGrp="1"/>
          </p:cNvSpPr>
          <p:nvPr>
            <p:ph type="ctrTitle"/>
          </p:nvPr>
        </p:nvSpPr>
        <p:spPr/>
        <p:txBody>
          <a:bodyPr/>
          <a:lstStyle/>
          <a:p>
            <a:r>
              <a:rPr lang="en-US" dirty="0"/>
              <a:t>Kick-Off and Formulating the Strategic Position Workshop</a:t>
            </a:r>
          </a:p>
        </p:txBody>
      </p:sp>
      <p:sp>
        <p:nvSpPr>
          <p:cNvPr id="3" name="Subtitle 2">
            <a:extLst>
              <a:ext uri="{FF2B5EF4-FFF2-40B4-BE49-F238E27FC236}">
                <a16:creationId xmlns:a16="http://schemas.microsoft.com/office/drawing/2014/main" id="{ED2D30E9-53B5-1193-C100-09754CE82A7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020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DC76-650C-425E-B125-D42027C12EA0}"/>
              </a:ext>
            </a:extLst>
          </p:cNvPr>
          <p:cNvSpPr>
            <a:spLocks noGrp="1"/>
          </p:cNvSpPr>
          <p:nvPr>
            <p:ph type="title"/>
          </p:nvPr>
        </p:nvSpPr>
        <p:spPr/>
        <p:txBody>
          <a:bodyPr/>
          <a:lstStyle/>
          <a:p>
            <a:r>
              <a:rPr lang="en-US" dirty="0"/>
              <a:t>The Priorities</a:t>
            </a:r>
          </a:p>
        </p:txBody>
      </p:sp>
      <p:graphicFrame>
        <p:nvGraphicFramePr>
          <p:cNvPr id="4" name="Content Placeholder 3">
            <a:extLst>
              <a:ext uri="{FF2B5EF4-FFF2-40B4-BE49-F238E27FC236}">
                <a16:creationId xmlns:a16="http://schemas.microsoft.com/office/drawing/2014/main" id="{16280F42-87ED-46DC-98EA-D6AA21084372}"/>
              </a:ext>
            </a:extLst>
          </p:cNvPr>
          <p:cNvGraphicFramePr>
            <a:graphicFrameLocks noGrp="1"/>
          </p:cNvGraphicFramePr>
          <p:nvPr>
            <p:ph idx="1"/>
            <p:extLst>
              <p:ext uri="{D42A27DB-BD31-4B8C-83A1-F6EECF244321}">
                <p14:modId xmlns:p14="http://schemas.microsoft.com/office/powerpoint/2010/main" val="397442559"/>
              </p:ext>
            </p:extLst>
          </p:nvPr>
        </p:nvGraphicFramePr>
        <p:xfrm>
          <a:off x="609600" y="2055813"/>
          <a:ext cx="10290175"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28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07E4-F19E-F112-7EBF-8FCF7F4AF558}"/>
              </a:ext>
            </a:extLst>
          </p:cNvPr>
          <p:cNvSpPr>
            <a:spLocks noGrp="1"/>
          </p:cNvSpPr>
          <p:nvPr>
            <p:ph type="title"/>
          </p:nvPr>
        </p:nvSpPr>
        <p:spPr>
          <a:xfrm>
            <a:off x="445578" y="396922"/>
            <a:ext cx="10974230" cy="1066800"/>
          </a:xfrm>
        </p:spPr>
        <p:txBody>
          <a:bodyPr/>
          <a:lstStyle/>
          <a:p>
            <a:r>
              <a:rPr lang="en-US" dirty="0"/>
              <a:t>AY23 Focus</a:t>
            </a:r>
          </a:p>
        </p:txBody>
      </p:sp>
      <p:sp>
        <p:nvSpPr>
          <p:cNvPr id="3" name="Content Placeholder 2">
            <a:extLst>
              <a:ext uri="{FF2B5EF4-FFF2-40B4-BE49-F238E27FC236}">
                <a16:creationId xmlns:a16="http://schemas.microsoft.com/office/drawing/2014/main" id="{0E3CAACD-ABE3-921B-B44E-FF1AA744B7F2}"/>
              </a:ext>
            </a:extLst>
          </p:cNvPr>
          <p:cNvSpPr>
            <a:spLocks noGrp="1"/>
          </p:cNvSpPr>
          <p:nvPr>
            <p:ph idx="1"/>
          </p:nvPr>
        </p:nvSpPr>
        <p:spPr/>
        <p:txBody>
          <a:bodyPr/>
          <a:lstStyle/>
          <a:p>
            <a:pPr marL="330200" lvl="1" indent="0">
              <a:buNone/>
            </a:pPr>
            <a:endParaRPr lang="en-US" dirty="0"/>
          </a:p>
          <a:p>
            <a:pPr lvl="1"/>
            <a:endParaRPr lang="en-US" dirty="0"/>
          </a:p>
        </p:txBody>
      </p:sp>
      <p:graphicFrame>
        <p:nvGraphicFramePr>
          <p:cNvPr id="6" name="Table 5">
            <a:extLst>
              <a:ext uri="{FF2B5EF4-FFF2-40B4-BE49-F238E27FC236}">
                <a16:creationId xmlns:a16="http://schemas.microsoft.com/office/drawing/2014/main" id="{B340F887-A140-29BC-DAE7-CF033C59553F}"/>
              </a:ext>
            </a:extLst>
          </p:cNvPr>
          <p:cNvGraphicFramePr>
            <a:graphicFrameLocks noGrp="1"/>
          </p:cNvGraphicFramePr>
          <p:nvPr>
            <p:extLst>
              <p:ext uri="{D42A27DB-BD31-4B8C-83A1-F6EECF244321}">
                <p14:modId xmlns:p14="http://schemas.microsoft.com/office/powerpoint/2010/main" val="768665148"/>
              </p:ext>
            </p:extLst>
          </p:nvPr>
        </p:nvGraphicFramePr>
        <p:xfrm>
          <a:off x="445578" y="1607157"/>
          <a:ext cx="10974230" cy="4639233"/>
        </p:xfrm>
        <a:graphic>
          <a:graphicData uri="http://schemas.openxmlformats.org/drawingml/2006/table">
            <a:tbl>
              <a:tblPr firstRow="1" firstCol="1" bandRow="1">
                <a:tableStyleId>{5C22544A-7EE6-4342-B048-85BDC9FD1C3A}</a:tableStyleId>
              </a:tblPr>
              <a:tblGrid>
                <a:gridCol w="2198720">
                  <a:extLst>
                    <a:ext uri="{9D8B030D-6E8A-4147-A177-3AD203B41FA5}">
                      <a16:colId xmlns:a16="http://schemas.microsoft.com/office/drawing/2014/main" val="65351211"/>
                    </a:ext>
                  </a:extLst>
                </a:gridCol>
                <a:gridCol w="685662">
                  <a:extLst>
                    <a:ext uri="{9D8B030D-6E8A-4147-A177-3AD203B41FA5}">
                      <a16:colId xmlns:a16="http://schemas.microsoft.com/office/drawing/2014/main" val="865647898"/>
                    </a:ext>
                  </a:extLst>
                </a:gridCol>
                <a:gridCol w="8089848">
                  <a:extLst>
                    <a:ext uri="{9D8B030D-6E8A-4147-A177-3AD203B41FA5}">
                      <a16:colId xmlns:a16="http://schemas.microsoft.com/office/drawing/2014/main" val="2215935896"/>
                    </a:ext>
                  </a:extLst>
                </a:gridCol>
              </a:tblGrid>
              <a:tr h="285282">
                <a:tc>
                  <a:txBody>
                    <a:bodyPr/>
                    <a:lstStyle/>
                    <a:p>
                      <a:pPr marL="0" marR="0">
                        <a:lnSpc>
                          <a:spcPct val="107000"/>
                        </a:lnSpc>
                        <a:spcBef>
                          <a:spcPts val="0"/>
                        </a:spcBef>
                        <a:spcAft>
                          <a:spcPts val="0"/>
                        </a:spcAft>
                      </a:pPr>
                      <a:r>
                        <a:rPr lang="en-US" sz="1800">
                          <a:effectLst/>
                        </a:rPr>
                        <a:t>Priority: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What: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1848573"/>
                  </a:ext>
                </a:extLst>
              </a:tr>
              <a:tr h="436983">
                <a:tc rowSpan="3">
                  <a:txBody>
                    <a:bodyPr/>
                    <a:lstStyle/>
                    <a:p>
                      <a:pPr marL="0" marR="0">
                        <a:lnSpc>
                          <a:spcPct val="107000"/>
                        </a:lnSpc>
                        <a:spcBef>
                          <a:spcPts val="0"/>
                        </a:spcBef>
                        <a:spcAft>
                          <a:spcPts val="0"/>
                        </a:spcAft>
                      </a:pPr>
                      <a:r>
                        <a:rPr lang="en-US" sz="1800">
                          <a:effectLst/>
                        </a:rPr>
                        <a:t>Social Justice and Anti-Racism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Define what social justice and anti-racism is for Southern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6072126"/>
                  </a:ext>
                </a:extLst>
              </a:tr>
              <a:tr h="443770">
                <a:tc vMerge="1">
                  <a:txBody>
                    <a:bodyPr/>
                    <a:lstStyle/>
                    <a:p>
                      <a:endParaRPr lang="en-US"/>
                    </a:p>
                  </a:txBody>
                  <a:tcPr/>
                </a:tc>
                <a:tc>
                  <a:txBody>
                    <a:bodyPr/>
                    <a:lstStyle/>
                    <a:p>
                      <a:pPr marL="0" marR="0" algn="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Embed DEI in the Academic Mission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1052480"/>
                  </a:ext>
                </a:extLst>
              </a:tr>
              <a:tr h="436983">
                <a:tc vMerge="1">
                  <a:txBody>
                    <a:bodyPr/>
                    <a:lstStyle/>
                    <a:p>
                      <a:endParaRPr lang="en-US"/>
                    </a:p>
                  </a:txBody>
                  <a:tcPr/>
                </a:tc>
                <a:tc>
                  <a:txBody>
                    <a:bodyPr/>
                    <a:lstStyle/>
                    <a:p>
                      <a:pPr marL="0" marR="0" algn="r">
                        <a:lnSpc>
                          <a:spcPct val="107000"/>
                        </a:lnSpc>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Continue to Implement Equitable and Anti-Racist Policies and Processes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6762514"/>
                  </a:ext>
                </a:extLst>
              </a:tr>
              <a:tr h="285282">
                <a:tc rowSpan="5">
                  <a:txBody>
                    <a:bodyPr/>
                    <a:lstStyle/>
                    <a:p>
                      <a:pPr marL="0" marR="0">
                        <a:lnSpc>
                          <a:spcPct val="107000"/>
                        </a:lnSpc>
                        <a:spcBef>
                          <a:spcPts val="0"/>
                        </a:spcBef>
                        <a:spcAft>
                          <a:spcPts val="0"/>
                        </a:spcAft>
                      </a:pPr>
                      <a:r>
                        <a:rPr lang="en-US" sz="1800">
                          <a:effectLst/>
                        </a:rPr>
                        <a:t>Enrollment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Centralize K-14 Relationships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6953884"/>
                  </a:ext>
                </a:extLst>
              </a:tr>
              <a:tr h="436983">
                <a:tc vMerge="1">
                  <a:txBody>
                    <a:bodyPr/>
                    <a:lstStyle/>
                    <a:p>
                      <a:endParaRPr lang="en-US"/>
                    </a:p>
                  </a:txBody>
                  <a:tcPr/>
                </a:tc>
                <a:tc>
                  <a:txBody>
                    <a:bodyPr/>
                    <a:lstStyle/>
                    <a:p>
                      <a:pPr marL="0" marR="0" algn="r">
                        <a:lnSpc>
                          <a:spcPct val="107000"/>
                        </a:lnSpc>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Promote Southern’s brand and flagship disciplinary areas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8377371"/>
                  </a:ext>
                </a:extLst>
              </a:tr>
              <a:tr h="443770">
                <a:tc vMerge="1">
                  <a:txBody>
                    <a:bodyPr/>
                    <a:lstStyle/>
                    <a:p>
                      <a:endParaRPr lang="en-US"/>
                    </a:p>
                  </a:txBody>
                  <a:tcPr/>
                </a:tc>
                <a:tc>
                  <a:txBody>
                    <a:bodyPr/>
                    <a:lstStyle/>
                    <a:p>
                      <a:pPr marL="0" marR="0" algn="r">
                        <a:lnSpc>
                          <a:spcPct val="107000"/>
                        </a:lnSpc>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Enroll and Support Adult Learners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131144"/>
                  </a:ext>
                </a:extLst>
              </a:tr>
              <a:tr h="285282">
                <a:tc vMerge="1">
                  <a:txBody>
                    <a:bodyPr/>
                    <a:lstStyle/>
                    <a:p>
                      <a:endParaRPr lang="en-US"/>
                    </a:p>
                  </a:txBody>
                  <a:tcPr/>
                </a:tc>
                <a:tc>
                  <a:txBody>
                    <a:bodyPr/>
                    <a:lstStyle/>
                    <a:p>
                      <a:pPr marL="0" marR="0" algn="r">
                        <a:lnSpc>
                          <a:spcPct val="107000"/>
                        </a:lnSpc>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Equitable Affordability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3605323"/>
                  </a:ext>
                </a:extLst>
              </a:tr>
              <a:tr h="443770">
                <a:tc vMerge="1">
                  <a:txBody>
                    <a:bodyPr/>
                    <a:lstStyle/>
                    <a:p>
                      <a:endParaRPr lang="en-US"/>
                    </a:p>
                  </a:txBody>
                  <a:tcPr/>
                </a:tc>
                <a:tc>
                  <a:txBody>
                    <a:bodyPr/>
                    <a:lstStyle/>
                    <a:p>
                      <a:pPr marL="0" marR="0" algn="r">
                        <a:lnSpc>
                          <a:spcPct val="107000"/>
                        </a:lnSpc>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Expand Accelerated Bachelor’s Degree Offerings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9914277"/>
                  </a:ext>
                </a:extLst>
              </a:tr>
              <a:tr h="285282">
                <a:tc rowSpan="4">
                  <a:txBody>
                    <a:bodyPr/>
                    <a:lstStyle/>
                    <a:p>
                      <a:pPr marL="0" marR="0">
                        <a:lnSpc>
                          <a:spcPct val="107000"/>
                        </a:lnSpc>
                        <a:spcBef>
                          <a:spcPts val="0"/>
                        </a:spcBef>
                        <a:spcAft>
                          <a:spcPts val="0"/>
                        </a:spcAft>
                      </a:pPr>
                      <a:r>
                        <a:rPr lang="en-US" sz="1800" dirty="0">
                          <a:effectLst/>
                        </a:rPr>
                        <a:t>Academic Excellence and Student Success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Facilitate Social Mobility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786079"/>
                  </a:ext>
                </a:extLst>
              </a:tr>
              <a:tr h="285282">
                <a:tc vMerge="1">
                  <a:txBody>
                    <a:bodyPr/>
                    <a:lstStyle/>
                    <a:p>
                      <a:endParaRPr lang="en-US"/>
                    </a:p>
                  </a:txBody>
                  <a:tcPr/>
                </a:tc>
                <a:tc>
                  <a:txBody>
                    <a:bodyPr/>
                    <a:lstStyle/>
                    <a:p>
                      <a:pPr marL="0" marR="0" algn="r">
                        <a:lnSpc>
                          <a:spcPct val="107000"/>
                        </a:lnSpc>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Invest in and Foster Analytics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2428194"/>
                  </a:ext>
                </a:extLst>
              </a:tr>
              <a:tr h="285282">
                <a:tc vMerge="1">
                  <a:txBody>
                    <a:bodyPr/>
                    <a:lstStyle/>
                    <a:p>
                      <a:endParaRPr lang="en-US"/>
                    </a:p>
                  </a:txBody>
                  <a:tcPr/>
                </a:tc>
                <a:tc>
                  <a:txBody>
                    <a:bodyPr/>
                    <a:lstStyle/>
                    <a:p>
                      <a:pPr marL="0" marR="0" algn="r">
                        <a:lnSpc>
                          <a:spcPct val="107000"/>
                        </a:lnSpc>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Financial Support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7882771"/>
                  </a:ext>
                </a:extLst>
              </a:tr>
              <a:tr h="285282">
                <a:tc vMerge="1">
                  <a:txBody>
                    <a:bodyPr/>
                    <a:lstStyle/>
                    <a:p>
                      <a:endParaRPr lang="en-US"/>
                    </a:p>
                  </a:txBody>
                  <a:tcPr/>
                </a:tc>
                <a:tc>
                  <a:txBody>
                    <a:bodyPr/>
                    <a:lstStyle/>
                    <a:p>
                      <a:pPr marL="0" marR="0" algn="r">
                        <a:lnSpc>
                          <a:spcPct val="107000"/>
                        </a:lnSpc>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Faculty Scholarship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8543266"/>
                  </a:ext>
                </a:extLst>
              </a:tr>
            </a:tbl>
          </a:graphicData>
        </a:graphic>
      </p:graphicFrame>
    </p:spTree>
    <p:extLst>
      <p:ext uri="{BB962C8B-B14F-4D97-AF65-F5344CB8AC3E}">
        <p14:creationId xmlns:p14="http://schemas.microsoft.com/office/powerpoint/2010/main" val="48791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BC63-FD70-479B-7C89-D7FB0FF7EA31}"/>
              </a:ext>
            </a:extLst>
          </p:cNvPr>
          <p:cNvSpPr>
            <a:spLocks noGrp="1"/>
          </p:cNvSpPr>
          <p:nvPr>
            <p:ph type="title"/>
          </p:nvPr>
        </p:nvSpPr>
        <p:spPr/>
        <p:txBody>
          <a:bodyPr/>
          <a:lstStyle/>
          <a:p>
            <a:r>
              <a:rPr lang="en-US" dirty="0"/>
              <a:t>What will differentiate us?</a:t>
            </a:r>
          </a:p>
        </p:txBody>
      </p:sp>
      <p:sp>
        <p:nvSpPr>
          <p:cNvPr id="3" name="Content Placeholder 2">
            <a:extLst>
              <a:ext uri="{FF2B5EF4-FFF2-40B4-BE49-F238E27FC236}">
                <a16:creationId xmlns:a16="http://schemas.microsoft.com/office/drawing/2014/main" id="{95B9ACD0-91B6-78A7-A485-282111A4E802}"/>
              </a:ext>
            </a:extLst>
          </p:cNvPr>
          <p:cNvSpPr>
            <a:spLocks noGrp="1"/>
          </p:cNvSpPr>
          <p:nvPr>
            <p:ph idx="1"/>
          </p:nvPr>
        </p:nvSpPr>
        <p:spPr/>
        <p:txBody>
          <a:bodyPr/>
          <a:lstStyle/>
          <a:p>
            <a:r>
              <a:rPr lang="en-US" dirty="0"/>
              <a:t>Connected hub for the future Connecticut</a:t>
            </a:r>
          </a:p>
          <a:p>
            <a:r>
              <a:rPr lang="en-US" dirty="0"/>
              <a:t>“A Caring Campus in an Uncaring World”</a:t>
            </a:r>
          </a:p>
          <a:p>
            <a:r>
              <a:rPr lang="en-US" dirty="0"/>
              <a:t>Engine of social mobility in New England</a:t>
            </a:r>
          </a:p>
          <a:p>
            <a:r>
              <a:rPr lang="en-US" dirty="0"/>
              <a:t>Community, altruism, readiness, equity</a:t>
            </a:r>
          </a:p>
          <a:p>
            <a:r>
              <a:rPr lang="en-US" dirty="0"/>
              <a:t>Engaged Scholarship – community engaged, societal impact, undergraduate engagement</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4184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E0F7-1B54-8A27-1F98-B0762539D2F0}"/>
              </a:ext>
            </a:extLst>
          </p:cNvPr>
          <p:cNvSpPr>
            <a:spLocks noGrp="1"/>
          </p:cNvSpPr>
          <p:nvPr>
            <p:ph type="title"/>
          </p:nvPr>
        </p:nvSpPr>
        <p:spPr/>
        <p:txBody>
          <a:bodyPr/>
          <a:lstStyle/>
          <a:p>
            <a:r>
              <a:rPr lang="en-US" b="1" dirty="0"/>
              <a:t>Process</a:t>
            </a:r>
          </a:p>
        </p:txBody>
      </p:sp>
      <p:pic>
        <p:nvPicPr>
          <p:cNvPr id="5" name="Content Placeholder 4" descr="Graphical user interface">
            <a:extLst>
              <a:ext uri="{FF2B5EF4-FFF2-40B4-BE49-F238E27FC236}">
                <a16:creationId xmlns:a16="http://schemas.microsoft.com/office/drawing/2014/main" id="{6BEA457D-AAD1-CB63-13DB-20DAE53C809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1568" t="35257" r="207" b="16190"/>
          <a:stretch/>
        </p:blipFill>
        <p:spPr>
          <a:xfrm>
            <a:off x="609600" y="2085184"/>
            <a:ext cx="3933457" cy="1998483"/>
          </a:xfrm>
        </p:spPr>
      </p:pic>
      <p:pic>
        <p:nvPicPr>
          <p:cNvPr id="3" name="Content Placeholder 4" descr="A picture containing text, gallery, room&#10;&#10;Description automatically generated">
            <a:extLst>
              <a:ext uri="{FF2B5EF4-FFF2-40B4-BE49-F238E27FC236}">
                <a16:creationId xmlns:a16="http://schemas.microsoft.com/office/drawing/2014/main" id="{71B3D4A6-0D4A-F53D-92AB-DF7801FC1C10}"/>
              </a:ext>
            </a:extLst>
          </p:cNvPr>
          <p:cNvPicPr>
            <a:picLocks noChangeAspect="1"/>
          </p:cNvPicPr>
          <p:nvPr/>
        </p:nvPicPr>
        <p:blipFill rotWithShape="1">
          <a:blip r:embed="rId4">
            <a:extLst>
              <a:ext uri="{28A0092B-C50C-407E-A947-70E740481C1C}">
                <a14:useLocalDpi xmlns:a14="http://schemas.microsoft.com/office/drawing/2010/main" val="0"/>
              </a:ext>
            </a:extLst>
          </a:blip>
          <a:srcRect t="36617" r="20950" b="15250"/>
          <a:stretch/>
        </p:blipFill>
        <p:spPr>
          <a:xfrm>
            <a:off x="3449480" y="4223420"/>
            <a:ext cx="8134350" cy="1981200"/>
          </a:xfrm>
          <a:prstGeom prst="rect">
            <a:avLst/>
          </a:prstGeom>
        </p:spPr>
      </p:pic>
    </p:spTree>
    <p:extLst>
      <p:ext uri="{BB962C8B-B14F-4D97-AF65-F5344CB8AC3E}">
        <p14:creationId xmlns:p14="http://schemas.microsoft.com/office/powerpoint/2010/main" val="221541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BE1B-3026-418C-9CBF-EAA882378ECE}"/>
              </a:ext>
            </a:extLst>
          </p:cNvPr>
          <p:cNvSpPr>
            <a:spLocks noGrp="1"/>
          </p:cNvSpPr>
          <p:nvPr>
            <p:ph type="title"/>
          </p:nvPr>
        </p:nvSpPr>
        <p:spPr/>
        <p:txBody>
          <a:bodyPr/>
          <a:lstStyle/>
          <a:p>
            <a:r>
              <a:rPr lang="en-US" b="1" dirty="0"/>
              <a:t>1. Emphasize Distinction</a:t>
            </a:r>
          </a:p>
        </p:txBody>
      </p:sp>
      <p:sp>
        <p:nvSpPr>
          <p:cNvPr id="4" name="Content Placeholder 2">
            <a:extLst>
              <a:ext uri="{FF2B5EF4-FFF2-40B4-BE49-F238E27FC236}">
                <a16:creationId xmlns:a16="http://schemas.microsoft.com/office/drawing/2014/main" id="{619444CA-7D44-4949-B5BA-58298189C54D}"/>
              </a:ext>
            </a:extLst>
          </p:cNvPr>
          <p:cNvSpPr>
            <a:spLocks noGrp="1"/>
          </p:cNvSpPr>
          <p:nvPr>
            <p:ph idx="1"/>
          </p:nvPr>
        </p:nvSpPr>
        <p:spPr/>
        <p:txBody>
          <a:bodyPr>
            <a:noAutofit/>
          </a:bodyPr>
          <a:lstStyle/>
          <a:p>
            <a:pPr marL="508000" indent="-398463" defTabSz="914400">
              <a:buClr>
                <a:schemeClr val="folHlink"/>
              </a:buClr>
              <a:buFont typeface="Wingdings" pitchFamily="2" charset="2"/>
              <a:buChar char="§"/>
              <a:defRPr/>
            </a:pPr>
            <a:r>
              <a:rPr lang="en-US" sz="2400" dirty="0">
                <a:solidFill>
                  <a:schemeClr val="tx1"/>
                </a:solidFill>
              </a:rPr>
              <a:t>The “place” of the institution among others in its competitive space</a:t>
            </a:r>
          </a:p>
          <a:p>
            <a:pPr marL="508000" indent="-398463" defTabSz="914400">
              <a:buClr>
                <a:schemeClr val="folHlink"/>
              </a:buClr>
              <a:buFont typeface="Wingdings" pitchFamily="2" charset="2"/>
              <a:buChar char="§"/>
              <a:defRPr/>
            </a:pPr>
            <a:r>
              <a:rPr lang="en-US" sz="2400" dirty="0"/>
              <a:t>Points of Distinctiveness </a:t>
            </a:r>
            <a:endParaRPr lang="en-US" sz="2400" dirty="0">
              <a:solidFill>
                <a:schemeClr val="tx1"/>
              </a:solidFill>
            </a:endParaRPr>
          </a:p>
          <a:p>
            <a:pPr marL="508000" indent="-398463" defTabSz="914400">
              <a:buClr>
                <a:schemeClr val="folHlink"/>
              </a:buClr>
              <a:buFont typeface="Wingdings" pitchFamily="2" charset="2"/>
              <a:buChar char="§"/>
              <a:defRPr/>
            </a:pPr>
            <a:r>
              <a:rPr lang="en-US" sz="2400" dirty="0">
                <a:solidFill>
                  <a:schemeClr val="tx1"/>
                </a:solidFill>
              </a:rPr>
              <a:t>Image or “brand”</a:t>
            </a:r>
          </a:p>
          <a:p>
            <a:pPr marL="850900" lvl="1" indent="-228600" defTabSz="914400">
              <a:buClr>
                <a:schemeClr val="folHlink"/>
              </a:buClr>
              <a:buFont typeface="Wingdings" pitchFamily="2" charset="2"/>
              <a:buChar char="§"/>
              <a:defRPr/>
            </a:pPr>
            <a:r>
              <a:rPr lang="en-US" dirty="0">
                <a:solidFill>
                  <a:schemeClr val="tx1"/>
                </a:solidFill>
              </a:rPr>
              <a:t>Internally</a:t>
            </a:r>
          </a:p>
          <a:p>
            <a:pPr marL="1250950" lvl="2" defTabSz="914400">
              <a:buClr>
                <a:schemeClr val="folHlink"/>
              </a:buClr>
              <a:buFont typeface="Franklin Gothic Book" pitchFamily="34" charset="0"/>
              <a:buChar char="−"/>
              <a:defRPr/>
            </a:pPr>
            <a:r>
              <a:rPr lang="en-US" sz="2400" dirty="0">
                <a:solidFill>
                  <a:schemeClr val="tx1"/>
                </a:solidFill>
              </a:rPr>
              <a:t>Self concept   </a:t>
            </a:r>
          </a:p>
          <a:p>
            <a:pPr marL="850900" lvl="1" indent="-228600" defTabSz="914400">
              <a:buClr>
                <a:schemeClr val="folHlink"/>
              </a:buClr>
              <a:buFont typeface="Wingdings" pitchFamily="2" charset="2"/>
              <a:buChar char="§"/>
              <a:defRPr/>
            </a:pPr>
            <a:r>
              <a:rPr lang="en-US" dirty="0">
                <a:solidFill>
                  <a:schemeClr val="tx1"/>
                </a:solidFill>
              </a:rPr>
              <a:t>Externally</a:t>
            </a:r>
          </a:p>
          <a:p>
            <a:pPr marL="1193800" lvl="2" defTabSz="914400">
              <a:buClr>
                <a:schemeClr val="folHlink"/>
              </a:buClr>
              <a:buFont typeface="Franklin Gothic Book" pitchFamily="34" charset="0"/>
              <a:buChar char="−"/>
              <a:defRPr/>
            </a:pPr>
            <a:r>
              <a:rPr lang="en-US" sz="2400" dirty="0">
                <a:solidFill>
                  <a:schemeClr val="tx1"/>
                </a:solidFill>
              </a:rPr>
              <a:t>Community, region, state, world</a:t>
            </a:r>
          </a:p>
          <a:p>
            <a:pPr marL="1193800" lvl="2" defTabSz="914400">
              <a:buClr>
                <a:schemeClr val="folHlink"/>
              </a:buClr>
              <a:buFont typeface="Franklin Gothic Book" pitchFamily="34" charset="0"/>
              <a:buChar char="−"/>
              <a:defRPr/>
            </a:pPr>
            <a:r>
              <a:rPr lang="en-US" sz="2400" dirty="0">
                <a:solidFill>
                  <a:schemeClr val="tx1"/>
                </a:solidFill>
              </a:rPr>
              <a:t>Prospective students, faculty, staff</a:t>
            </a:r>
          </a:p>
          <a:p>
            <a:pPr marL="1193800" lvl="2" defTabSz="914400">
              <a:buClr>
                <a:schemeClr val="folHlink"/>
              </a:buClr>
              <a:buFont typeface="Franklin Gothic Book" pitchFamily="34" charset="0"/>
              <a:buChar char="−"/>
              <a:defRPr/>
            </a:pPr>
            <a:r>
              <a:rPr lang="en-US" sz="2400" dirty="0">
                <a:solidFill>
                  <a:schemeClr val="tx1"/>
                </a:solidFill>
              </a:rPr>
              <a:t>Larger Higher education community </a:t>
            </a:r>
          </a:p>
          <a:p>
            <a:pPr marL="508000" indent="-398463" defTabSz="914400">
              <a:defRPr/>
            </a:pPr>
            <a:endParaRPr lang="en-US" sz="2400" b="1" dirty="0">
              <a:solidFill>
                <a:schemeClr val="tx1"/>
              </a:solidFill>
            </a:endParaRPr>
          </a:p>
        </p:txBody>
      </p:sp>
    </p:spTree>
    <p:extLst>
      <p:ext uri="{BB962C8B-B14F-4D97-AF65-F5344CB8AC3E}">
        <p14:creationId xmlns:p14="http://schemas.microsoft.com/office/powerpoint/2010/main" val="31516073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619E4-729E-557E-1457-B1A9236F8DF4}"/>
              </a:ext>
            </a:extLst>
          </p:cNvPr>
          <p:cNvSpPr>
            <a:spLocks noGrp="1"/>
          </p:cNvSpPr>
          <p:nvPr>
            <p:ph type="title"/>
          </p:nvPr>
        </p:nvSpPr>
        <p:spPr/>
        <p:txBody>
          <a:bodyPr/>
          <a:lstStyle/>
          <a:p>
            <a:r>
              <a:rPr lang="en-US" b="1" dirty="0"/>
              <a:t>2. Establish Working Groups</a:t>
            </a:r>
          </a:p>
        </p:txBody>
      </p:sp>
      <p:sp>
        <p:nvSpPr>
          <p:cNvPr id="3" name="Content Placeholder 2">
            <a:extLst>
              <a:ext uri="{FF2B5EF4-FFF2-40B4-BE49-F238E27FC236}">
                <a16:creationId xmlns:a16="http://schemas.microsoft.com/office/drawing/2014/main" id="{03E1CDCA-570B-3D09-D0E3-ABD857C19F19}"/>
              </a:ext>
            </a:extLst>
          </p:cNvPr>
          <p:cNvSpPr>
            <a:spLocks noGrp="1"/>
          </p:cNvSpPr>
          <p:nvPr>
            <p:ph idx="1"/>
          </p:nvPr>
        </p:nvSpPr>
        <p:spPr/>
        <p:txBody>
          <a:bodyPr>
            <a:normAutofit lnSpcReduction="10000"/>
          </a:bodyPr>
          <a:lstStyle/>
          <a:p>
            <a:r>
              <a:rPr lang="en-US" dirty="0"/>
              <a:t>Organized around goals</a:t>
            </a:r>
          </a:p>
          <a:p>
            <a:r>
              <a:rPr lang="en-US" dirty="0"/>
              <a:t>Working across organizational lines</a:t>
            </a:r>
          </a:p>
          <a:p>
            <a:r>
              <a:rPr lang="en-US" dirty="0"/>
              <a:t>Interrogatory: Uses the “Power of the Question”</a:t>
            </a:r>
          </a:p>
          <a:p>
            <a:r>
              <a:rPr lang="en-US" dirty="0"/>
              <a:t>Focuses on “Big Ideas”</a:t>
            </a:r>
          </a:p>
          <a:p>
            <a:r>
              <a:rPr lang="en-US" dirty="0"/>
              <a:t>Work Plan:</a:t>
            </a:r>
          </a:p>
          <a:p>
            <a:pPr lvl="1"/>
            <a:r>
              <a:rPr lang="en-US" dirty="0"/>
              <a:t>Start, Stop Accelerate</a:t>
            </a:r>
          </a:p>
          <a:p>
            <a:pPr lvl="1"/>
            <a:r>
              <a:rPr lang="en-US" dirty="0"/>
              <a:t>Establish Outcomes and KPIs/Targets</a:t>
            </a:r>
          </a:p>
          <a:p>
            <a:pPr lvl="1"/>
            <a:r>
              <a:rPr lang="en-US" i="1" dirty="0"/>
              <a:t>Checkpoint with larger group</a:t>
            </a:r>
          </a:p>
          <a:p>
            <a:pPr lvl="1"/>
            <a:r>
              <a:rPr lang="en-US" dirty="0"/>
              <a:t>Develop Strategies</a:t>
            </a:r>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16914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468D-E115-D95B-D02B-BE5DFBC5E9CA}"/>
              </a:ext>
            </a:extLst>
          </p:cNvPr>
          <p:cNvSpPr>
            <a:spLocks noGrp="1"/>
          </p:cNvSpPr>
          <p:nvPr>
            <p:ph type="title"/>
          </p:nvPr>
        </p:nvSpPr>
        <p:spPr/>
        <p:txBody>
          <a:bodyPr/>
          <a:lstStyle/>
          <a:p>
            <a:r>
              <a:rPr lang="en-US" b="1" dirty="0"/>
              <a:t>3. Establish Outcomes and Targets - KPIs</a:t>
            </a:r>
          </a:p>
        </p:txBody>
      </p:sp>
      <p:sp>
        <p:nvSpPr>
          <p:cNvPr id="3" name="Content Placeholder 2">
            <a:extLst>
              <a:ext uri="{FF2B5EF4-FFF2-40B4-BE49-F238E27FC236}">
                <a16:creationId xmlns:a16="http://schemas.microsoft.com/office/drawing/2014/main" id="{AB71657C-325F-A220-8BFD-9C7FB999D3EA}"/>
              </a:ext>
            </a:extLst>
          </p:cNvPr>
          <p:cNvSpPr>
            <a:spLocks noGrp="1"/>
          </p:cNvSpPr>
          <p:nvPr>
            <p:ph idx="1"/>
          </p:nvPr>
        </p:nvSpPr>
        <p:spPr/>
        <p:txBody>
          <a:bodyPr/>
          <a:lstStyle/>
          <a:p>
            <a:r>
              <a:rPr lang="en-US" dirty="0"/>
              <a:t>What is the desired outcome?</a:t>
            </a:r>
          </a:p>
          <a:p>
            <a:r>
              <a:rPr lang="en-US" dirty="0"/>
              <a:t>How we’ll know we have arrived</a:t>
            </a:r>
          </a:p>
          <a:p>
            <a:r>
              <a:rPr lang="en-US" dirty="0"/>
              <a:t>What do we need to Start, Stop, Accelerate to get there</a:t>
            </a:r>
          </a:p>
          <a:p>
            <a:r>
              <a:rPr lang="en-US" dirty="0"/>
              <a:t>AASCU will provide workbook and guidelines for sub-committees to use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84900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62BF-D45D-FB97-07EF-F70DE71312D5}"/>
              </a:ext>
            </a:extLst>
          </p:cNvPr>
          <p:cNvSpPr>
            <a:spLocks noGrp="1"/>
          </p:cNvSpPr>
          <p:nvPr>
            <p:ph type="title"/>
          </p:nvPr>
        </p:nvSpPr>
        <p:spPr/>
        <p:txBody>
          <a:bodyPr/>
          <a:lstStyle/>
          <a:p>
            <a:r>
              <a:rPr lang="en-US" dirty="0"/>
              <a:t>Establishing Outcomes and Targets</a:t>
            </a:r>
          </a:p>
        </p:txBody>
      </p:sp>
      <p:sp>
        <p:nvSpPr>
          <p:cNvPr id="3" name="Content Placeholder 2">
            <a:extLst>
              <a:ext uri="{FF2B5EF4-FFF2-40B4-BE49-F238E27FC236}">
                <a16:creationId xmlns:a16="http://schemas.microsoft.com/office/drawing/2014/main" id="{A6C96203-3BD2-3249-C94A-B3E6DE764E5B}"/>
              </a:ext>
            </a:extLst>
          </p:cNvPr>
          <p:cNvSpPr>
            <a:spLocks noGrp="1"/>
          </p:cNvSpPr>
          <p:nvPr>
            <p:ph idx="1"/>
          </p:nvPr>
        </p:nvSpPr>
        <p:spPr/>
        <p:txBody>
          <a:bodyPr>
            <a:normAutofit/>
          </a:bodyPr>
          <a:lstStyle/>
          <a:p>
            <a:r>
              <a:rPr lang="en-US" dirty="0"/>
              <a:t>Develop 3-5 criteria and Measurement Criteria/Targets for your priority.  </a:t>
            </a:r>
          </a:p>
          <a:p>
            <a:r>
              <a:rPr lang="en-US" dirty="0"/>
              <a:t>Avoid the tendency to frame items as actions, e.g.: </a:t>
            </a:r>
          </a:p>
          <a:p>
            <a:pPr lvl="1"/>
            <a:r>
              <a:rPr lang="en-US" dirty="0"/>
              <a:t>“Establish a faculty development program.” </a:t>
            </a:r>
          </a:p>
          <a:p>
            <a:pPr lvl="1"/>
            <a:r>
              <a:rPr lang="en-US" dirty="0"/>
              <a:t>___% of faculty annually participate in campus-sponsored or external professional  development programs.</a:t>
            </a:r>
          </a:p>
          <a:p>
            <a:r>
              <a:rPr lang="en-US" dirty="0"/>
              <a:t>AASCU Consulting will help / provide examples.</a:t>
            </a:r>
          </a:p>
        </p:txBody>
      </p:sp>
      <p:pic>
        <p:nvPicPr>
          <p:cNvPr id="5" name="Graphic 4" descr="Close with solid fill">
            <a:extLst>
              <a:ext uri="{FF2B5EF4-FFF2-40B4-BE49-F238E27FC236}">
                <a16:creationId xmlns:a16="http://schemas.microsoft.com/office/drawing/2014/main" id="{3C367FE8-2BDF-E044-A0EA-BDC63F9924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2087" y="3429000"/>
            <a:ext cx="560247" cy="560247"/>
          </a:xfrm>
          <a:prstGeom prst="rect">
            <a:avLst/>
          </a:prstGeom>
        </p:spPr>
      </p:pic>
      <p:pic>
        <p:nvPicPr>
          <p:cNvPr id="7" name="Graphic 6" descr="Checkmark with solid fill">
            <a:extLst>
              <a:ext uri="{FF2B5EF4-FFF2-40B4-BE49-F238E27FC236}">
                <a16:creationId xmlns:a16="http://schemas.microsoft.com/office/drawing/2014/main" id="{24D6EBD4-B071-69A7-6C80-EE9EFD7203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4230313"/>
            <a:ext cx="619593" cy="619593"/>
          </a:xfrm>
          <a:prstGeom prst="rect">
            <a:avLst/>
          </a:prstGeom>
        </p:spPr>
      </p:pic>
    </p:spTree>
    <p:extLst>
      <p:ext uri="{BB962C8B-B14F-4D97-AF65-F5344CB8AC3E}">
        <p14:creationId xmlns:p14="http://schemas.microsoft.com/office/powerpoint/2010/main" val="308296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C5CB-A63B-4A90-A404-C25E93353343}"/>
              </a:ext>
            </a:extLst>
          </p:cNvPr>
          <p:cNvSpPr>
            <a:spLocks noGrp="1"/>
          </p:cNvSpPr>
          <p:nvPr>
            <p:ph type="title"/>
          </p:nvPr>
        </p:nvSpPr>
        <p:spPr/>
        <p:txBody>
          <a:bodyPr/>
          <a:lstStyle/>
          <a:p>
            <a:r>
              <a:rPr lang="en-US" dirty="0"/>
              <a:t>Start, Stop, Accelerate</a:t>
            </a:r>
          </a:p>
        </p:txBody>
      </p:sp>
      <p:graphicFrame>
        <p:nvGraphicFramePr>
          <p:cNvPr id="4" name="Content Placeholder 3">
            <a:extLst>
              <a:ext uri="{FF2B5EF4-FFF2-40B4-BE49-F238E27FC236}">
                <a16:creationId xmlns:a16="http://schemas.microsoft.com/office/drawing/2014/main" id="{09772B20-F17F-4DDD-8B74-535E13574827}"/>
              </a:ext>
            </a:extLst>
          </p:cNvPr>
          <p:cNvGraphicFramePr>
            <a:graphicFrameLocks noGrp="1"/>
          </p:cNvGraphicFramePr>
          <p:nvPr>
            <p:ph idx="1"/>
          </p:nvPr>
        </p:nvGraphicFramePr>
        <p:xfrm>
          <a:off x="609600" y="2055813"/>
          <a:ext cx="10290175"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999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CE92-58C3-435B-8C10-253A8D6D1C06}"/>
              </a:ext>
            </a:extLst>
          </p:cNvPr>
          <p:cNvSpPr>
            <a:spLocks noGrp="1"/>
          </p:cNvSpPr>
          <p:nvPr>
            <p:ph type="title"/>
          </p:nvPr>
        </p:nvSpPr>
        <p:spPr>
          <a:xfrm>
            <a:off x="624917" y="878632"/>
            <a:ext cx="10974230" cy="1066800"/>
          </a:xfrm>
        </p:spPr>
        <p:txBody>
          <a:bodyPr/>
          <a:lstStyle/>
          <a:p>
            <a:r>
              <a:rPr lang="en-US" dirty="0"/>
              <a:t>Strategy</a:t>
            </a:r>
          </a:p>
        </p:txBody>
      </p:sp>
      <p:graphicFrame>
        <p:nvGraphicFramePr>
          <p:cNvPr id="4" name="Content Placeholder 3">
            <a:extLst>
              <a:ext uri="{FF2B5EF4-FFF2-40B4-BE49-F238E27FC236}">
                <a16:creationId xmlns:a16="http://schemas.microsoft.com/office/drawing/2014/main" id="{9F86F04C-1B01-4566-9D46-3DB0E54163B0}"/>
              </a:ext>
            </a:extLst>
          </p:cNvPr>
          <p:cNvGraphicFramePr>
            <a:graphicFrameLocks noGrp="1"/>
          </p:cNvGraphicFramePr>
          <p:nvPr>
            <p:ph idx="1"/>
            <p:extLst>
              <p:ext uri="{D42A27DB-BD31-4B8C-83A1-F6EECF244321}">
                <p14:modId xmlns:p14="http://schemas.microsoft.com/office/powerpoint/2010/main" val="3086954574"/>
              </p:ext>
            </p:extLst>
          </p:nvPr>
        </p:nvGraphicFramePr>
        <p:xfrm>
          <a:off x="1308972" y="988291"/>
          <a:ext cx="10290175" cy="4991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A3335C7-AB7A-4AEF-A62F-64DD8331480B}"/>
              </a:ext>
            </a:extLst>
          </p:cNvPr>
          <p:cNvSpPr txBox="1"/>
          <p:nvPr/>
        </p:nvSpPr>
        <p:spPr>
          <a:xfrm>
            <a:off x="517237" y="6246813"/>
            <a:ext cx="10603159" cy="369332"/>
          </a:xfrm>
          <a:prstGeom prst="rect">
            <a:avLst/>
          </a:prstGeom>
          <a:noFill/>
        </p:spPr>
        <p:txBody>
          <a:bodyPr wrap="none" rtlCol="0">
            <a:spAutoFit/>
          </a:bodyPr>
          <a:lstStyle/>
          <a:p>
            <a:r>
              <a:rPr lang="en-US" dirty="0"/>
              <a:t>Adapted from </a:t>
            </a:r>
            <a:r>
              <a:rPr lang="en-US" dirty="0" err="1"/>
              <a:t>Sull</a:t>
            </a:r>
            <a:r>
              <a:rPr lang="en-US" dirty="0"/>
              <a:t>, D. (2007) Closing the Gap Between Strategy and Execution, </a:t>
            </a:r>
            <a:r>
              <a:rPr lang="en-US" dirty="0" err="1"/>
              <a:t>MITSloan</a:t>
            </a:r>
            <a:r>
              <a:rPr lang="en-US" dirty="0"/>
              <a:t> Management Review</a:t>
            </a:r>
          </a:p>
        </p:txBody>
      </p:sp>
    </p:spTree>
    <p:extLst>
      <p:ext uri="{BB962C8B-B14F-4D97-AF65-F5344CB8AC3E}">
        <p14:creationId xmlns:p14="http://schemas.microsoft.com/office/powerpoint/2010/main" val="40869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4D7CD-A145-385C-529B-D2D2CC6FE384}"/>
              </a:ext>
            </a:extLst>
          </p:cNvPr>
          <p:cNvSpPr>
            <a:spLocks noGrp="1"/>
          </p:cNvSpPr>
          <p:nvPr>
            <p:ph type="title"/>
          </p:nvPr>
        </p:nvSpPr>
        <p:spPr/>
        <p:txBody>
          <a:bodyPr/>
          <a:lstStyle/>
          <a:p>
            <a:r>
              <a:rPr lang="en-US" dirty="0"/>
              <a:t>Priorities and Strategic Position</a:t>
            </a:r>
          </a:p>
        </p:txBody>
      </p:sp>
      <p:sp>
        <p:nvSpPr>
          <p:cNvPr id="3" name="Text Placeholder 2">
            <a:extLst>
              <a:ext uri="{FF2B5EF4-FFF2-40B4-BE49-F238E27FC236}">
                <a16:creationId xmlns:a16="http://schemas.microsoft.com/office/drawing/2014/main" id="{FDC1ED61-013F-06B7-EEC1-F5AD03DF83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07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ASCU Consulting">
  <a:themeElements>
    <a:clrScheme name="AASCU Consulting">
      <a:dk1>
        <a:sysClr val="windowText" lastClr="000000"/>
      </a:dk1>
      <a:lt1>
        <a:sysClr val="window" lastClr="FFFFFF"/>
      </a:lt1>
      <a:dk2>
        <a:srgbClr val="141B4D"/>
      </a:dk2>
      <a:lt2>
        <a:srgbClr val="E7E6E6"/>
      </a:lt2>
      <a:accent1>
        <a:srgbClr val="141B4D"/>
      </a:accent1>
      <a:accent2>
        <a:srgbClr val="A60A3D"/>
      </a:accent2>
      <a:accent3>
        <a:srgbClr val="A5A5A5"/>
      </a:accent3>
      <a:accent4>
        <a:srgbClr val="B42C33"/>
      </a:accent4>
      <a:accent5>
        <a:srgbClr val="ED7D31"/>
      </a:accent5>
      <a:accent6>
        <a:srgbClr val="70AD47"/>
      </a:accent6>
      <a:hlink>
        <a:srgbClr val="A60A3D"/>
      </a:hlink>
      <a:folHlink>
        <a:srgbClr val="B42C33"/>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extLst>
    <a:ext uri="{05A4C25C-085E-4340-85A3-A5531E510DB2}">
      <thm15:themeFamily xmlns:thm15="http://schemas.microsoft.com/office/thememl/2012/main" name="AASCU Consulting" id="{8DD0612D-965C-4B8C-869A-B01E54567942}" vid="{63F42635-138D-48D1-8B1F-162C1BD6F1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AASCU Consulting</Template>
  <TotalTime>240</TotalTime>
  <Words>832</Words>
  <Application>Microsoft Macintosh PowerPoint</Application>
  <PresentationFormat>Widescreen</PresentationFormat>
  <Paragraphs>114</Paragraphs>
  <Slides>12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Corbel</vt:lpstr>
      <vt:lpstr>Franklin Gothic Book</vt:lpstr>
      <vt:lpstr>Ink Free</vt:lpstr>
      <vt:lpstr>Open Sans</vt:lpstr>
      <vt:lpstr>Times New Roman</vt:lpstr>
      <vt:lpstr>Wingdings</vt:lpstr>
      <vt:lpstr>AASCU Consulting</vt:lpstr>
      <vt:lpstr>Kick-Off and Formulating the Strategic Position Workshop</vt:lpstr>
      <vt:lpstr>Process</vt:lpstr>
      <vt:lpstr>1. Emphasize Distinction</vt:lpstr>
      <vt:lpstr>2. Establish Working Groups</vt:lpstr>
      <vt:lpstr>3. Establish Outcomes and Targets - KPIs</vt:lpstr>
      <vt:lpstr>Establishing Outcomes and Targets</vt:lpstr>
      <vt:lpstr>Start, Stop, Accelerate</vt:lpstr>
      <vt:lpstr>Strategy</vt:lpstr>
      <vt:lpstr>Priorities and Strategic Position</vt:lpstr>
      <vt:lpstr>The Priorities</vt:lpstr>
      <vt:lpstr>AY23 Focus</vt:lpstr>
      <vt:lpstr>What will differentiate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Ceppi, Matthew</dc:creator>
  <cp:lastModifiedBy>Susan Borrego</cp:lastModifiedBy>
  <cp:revision>4</cp:revision>
  <dcterms:created xsi:type="dcterms:W3CDTF">2023-02-05T14:41:31Z</dcterms:created>
  <dcterms:modified xsi:type="dcterms:W3CDTF">2023-02-14T18:47:26Z</dcterms:modified>
</cp:coreProperties>
</file>